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330" r:id="rId2"/>
    <p:sldId id="299" r:id="rId3"/>
    <p:sldId id="260" r:id="rId4"/>
    <p:sldId id="300" r:id="rId5"/>
    <p:sldId id="301" r:id="rId6"/>
    <p:sldId id="302" r:id="rId7"/>
    <p:sldId id="314" r:id="rId8"/>
    <p:sldId id="316" r:id="rId9"/>
    <p:sldId id="317" r:id="rId10"/>
    <p:sldId id="303" r:id="rId11"/>
    <p:sldId id="304" r:id="rId12"/>
    <p:sldId id="305" r:id="rId13"/>
    <p:sldId id="326" r:id="rId14"/>
    <p:sldId id="306" r:id="rId15"/>
    <p:sldId id="327" r:id="rId16"/>
    <p:sldId id="309" r:id="rId17"/>
    <p:sldId id="319" r:id="rId18"/>
    <p:sldId id="308" r:id="rId19"/>
    <p:sldId id="328" r:id="rId20"/>
    <p:sldId id="318" r:id="rId21"/>
    <p:sldId id="329" r:id="rId22"/>
    <p:sldId id="320" r:id="rId23"/>
    <p:sldId id="270" r:id="rId24"/>
    <p:sldId id="269" r:id="rId25"/>
    <p:sldId id="268" r:id="rId26"/>
    <p:sldId id="297" r:id="rId27"/>
    <p:sldId id="298" r:id="rId28"/>
    <p:sldId id="312" r:id="rId29"/>
    <p:sldId id="313" r:id="rId30"/>
    <p:sldId id="325" r:id="rId31"/>
    <p:sldId id="273" r:id="rId32"/>
    <p:sldId id="293" r:id="rId33"/>
    <p:sldId id="321" r:id="rId34"/>
    <p:sldId id="322" r:id="rId35"/>
    <p:sldId id="271" r:id="rId36"/>
    <p:sldId id="294" r:id="rId37"/>
    <p:sldId id="323" r:id="rId38"/>
    <p:sldId id="324" r:id="rId39"/>
    <p:sldId id="295" r:id="rId40"/>
    <p:sldId id="296" r:id="rId41"/>
    <p:sldId id="315" r:id="rId42"/>
    <p:sldId id="258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76" y="-432"/>
      </p:cViewPr>
      <p:guideLst>
        <p:guide orient="horz" pos="25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95" d="100"/>
          <a:sy n="95" d="100"/>
        </p:scale>
        <p:origin x="-358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90CE-D98C-435E-A1DB-82CCE9207E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D691F-1211-4B3B-865F-BFBE8165C5FB}">
      <dgm:prSet phldrT="[Text]" custT="1"/>
      <dgm:spPr/>
      <dgm:t>
        <a:bodyPr/>
        <a:lstStyle/>
        <a:p>
          <a:r>
            <a:rPr lang="en-US" sz="2300" dirty="0" smtClean="0"/>
            <a:t>Parent</a:t>
          </a:r>
        </a:p>
        <a:p>
          <a:r>
            <a:rPr lang="en-US" sz="1600" dirty="0" smtClean="0"/>
            <a:t>(3 employees)</a:t>
          </a:r>
          <a:endParaRPr lang="en-US" sz="1600" dirty="0"/>
        </a:p>
      </dgm:t>
    </dgm:pt>
    <dgm:pt modelId="{3F29D899-F2A5-48FE-BD75-6A4E2E6DFC2D}" type="parTrans" cxnId="{6AF2A168-3631-421A-B23A-A130C20F5D5C}">
      <dgm:prSet/>
      <dgm:spPr/>
      <dgm:t>
        <a:bodyPr/>
        <a:lstStyle/>
        <a:p>
          <a:endParaRPr lang="en-US"/>
        </a:p>
      </dgm:t>
    </dgm:pt>
    <dgm:pt modelId="{FD197B98-17A4-47CD-865A-FF46C063C0E7}" type="sibTrans" cxnId="{6AF2A168-3631-421A-B23A-A130C20F5D5C}">
      <dgm:prSet/>
      <dgm:spPr/>
      <dgm:t>
        <a:bodyPr/>
        <a:lstStyle/>
        <a:p>
          <a:endParaRPr lang="en-US"/>
        </a:p>
      </dgm:t>
    </dgm:pt>
    <dgm:pt modelId="{104EEE2E-F955-465E-B634-FEF48197C209}" type="asst">
      <dgm:prSet phldrT="[Text]" custT="1"/>
      <dgm:spPr/>
      <dgm:t>
        <a:bodyPr/>
        <a:lstStyle/>
        <a:p>
          <a:r>
            <a:rPr lang="en-US" sz="2300" dirty="0" smtClean="0"/>
            <a:t>Division A</a:t>
          </a:r>
        </a:p>
        <a:p>
          <a:r>
            <a:rPr lang="en-US" sz="1600" dirty="0" smtClean="0"/>
            <a:t>(75 employees)</a:t>
          </a:r>
          <a:endParaRPr lang="en-US" sz="1600" dirty="0"/>
        </a:p>
      </dgm:t>
    </dgm:pt>
    <dgm:pt modelId="{C0664ECD-73A0-419E-8319-2B255A8BC848}" type="parTrans" cxnId="{80CD6960-FD2C-4A6C-8E7D-4188B1693650}">
      <dgm:prSet/>
      <dgm:spPr/>
      <dgm:t>
        <a:bodyPr/>
        <a:lstStyle/>
        <a:p>
          <a:endParaRPr lang="en-US"/>
        </a:p>
      </dgm:t>
    </dgm:pt>
    <dgm:pt modelId="{30BB4ACC-E70F-47B5-9BCF-48304F4CBC0D}" type="sibTrans" cxnId="{80CD6960-FD2C-4A6C-8E7D-4188B1693650}">
      <dgm:prSet/>
      <dgm:spPr/>
      <dgm:t>
        <a:bodyPr/>
        <a:lstStyle/>
        <a:p>
          <a:endParaRPr lang="en-US"/>
        </a:p>
      </dgm:t>
    </dgm:pt>
    <dgm:pt modelId="{7BAC79C3-C63D-4969-A1E6-4393C803897D}">
      <dgm:prSet phldrT="[Text]" custT="1"/>
      <dgm:spPr/>
      <dgm:t>
        <a:bodyPr/>
        <a:lstStyle/>
        <a:p>
          <a:r>
            <a:rPr lang="en-US" sz="1800" dirty="0" smtClean="0"/>
            <a:t>wholly- owned LLC</a:t>
          </a:r>
        </a:p>
        <a:p>
          <a:r>
            <a:rPr lang="en-US" sz="1200" dirty="0" smtClean="0"/>
            <a:t>(50 employees)</a:t>
          </a:r>
          <a:endParaRPr lang="en-US" sz="1200" dirty="0"/>
        </a:p>
      </dgm:t>
    </dgm:pt>
    <dgm:pt modelId="{8ED0A57D-957D-45EC-8FE1-F21BBA6D749B}" type="parTrans" cxnId="{3F1005C3-52B6-4FC9-A772-79247C05F9E9}">
      <dgm:prSet/>
      <dgm:spPr/>
      <dgm:t>
        <a:bodyPr/>
        <a:lstStyle/>
        <a:p>
          <a:endParaRPr lang="en-US"/>
        </a:p>
      </dgm:t>
    </dgm:pt>
    <dgm:pt modelId="{472BEA6C-B624-4253-A08F-00C79FFEAAC3}" type="sibTrans" cxnId="{3F1005C3-52B6-4FC9-A772-79247C05F9E9}">
      <dgm:prSet/>
      <dgm:spPr/>
      <dgm:t>
        <a:bodyPr/>
        <a:lstStyle/>
        <a:p>
          <a:endParaRPr lang="en-US"/>
        </a:p>
      </dgm:t>
    </dgm:pt>
    <dgm:pt modelId="{6724FD55-B7FB-4E48-AB97-36D1E414E664}">
      <dgm:prSet phldrT="[Text]" custT="1"/>
      <dgm:spPr/>
      <dgm:t>
        <a:bodyPr/>
        <a:lstStyle/>
        <a:p>
          <a:r>
            <a:rPr lang="en-US" sz="2300" dirty="0" smtClean="0"/>
            <a:t>Subsidiary</a:t>
          </a:r>
        </a:p>
        <a:p>
          <a:r>
            <a:rPr lang="en-US" sz="1600" dirty="0" smtClean="0"/>
            <a:t>(376 employees)</a:t>
          </a:r>
          <a:endParaRPr lang="en-US" sz="1600" dirty="0"/>
        </a:p>
      </dgm:t>
    </dgm:pt>
    <dgm:pt modelId="{4E249FA7-D09C-4FB3-AA96-DC7A506D8D84}" type="parTrans" cxnId="{E44773F1-2DB5-4D0B-AE6A-3D58140E8D53}">
      <dgm:prSet/>
      <dgm:spPr/>
      <dgm:t>
        <a:bodyPr/>
        <a:lstStyle/>
        <a:p>
          <a:endParaRPr lang="en-US"/>
        </a:p>
      </dgm:t>
    </dgm:pt>
    <dgm:pt modelId="{C2D46EF8-3282-4ED5-AC56-B778AE0DE726}" type="sibTrans" cxnId="{E44773F1-2DB5-4D0B-AE6A-3D58140E8D53}">
      <dgm:prSet/>
      <dgm:spPr/>
      <dgm:t>
        <a:bodyPr/>
        <a:lstStyle/>
        <a:p>
          <a:endParaRPr lang="en-US"/>
        </a:p>
      </dgm:t>
    </dgm:pt>
    <dgm:pt modelId="{958DFFA0-19AE-4A2E-AE10-7280EA9184E9}">
      <dgm:prSet phldrT="[Text]" custT="1"/>
      <dgm:spPr/>
      <dgm:t>
        <a:bodyPr/>
        <a:lstStyle/>
        <a:p>
          <a:r>
            <a:rPr lang="en-US" sz="1600" dirty="0" smtClean="0"/>
            <a:t>Subsidiary</a:t>
          </a:r>
        </a:p>
        <a:p>
          <a:r>
            <a:rPr lang="en-US" sz="1200" dirty="0" smtClean="0"/>
            <a:t>(IP holdings – no employees)</a:t>
          </a:r>
          <a:endParaRPr lang="en-US" sz="1200" dirty="0"/>
        </a:p>
      </dgm:t>
    </dgm:pt>
    <dgm:pt modelId="{1270964E-0209-4F8C-BAE5-4F48CBBE4388}" type="parTrans" cxnId="{7F81E04F-42BA-4B3D-967F-A947E57A72E0}">
      <dgm:prSet/>
      <dgm:spPr/>
      <dgm:t>
        <a:bodyPr/>
        <a:lstStyle/>
        <a:p>
          <a:endParaRPr lang="en-US"/>
        </a:p>
      </dgm:t>
    </dgm:pt>
    <dgm:pt modelId="{2481C88D-39C0-4E30-AA85-5DC14EAC8DBE}" type="sibTrans" cxnId="{7F81E04F-42BA-4B3D-967F-A947E57A72E0}">
      <dgm:prSet/>
      <dgm:spPr/>
      <dgm:t>
        <a:bodyPr/>
        <a:lstStyle/>
        <a:p>
          <a:endParaRPr lang="en-US"/>
        </a:p>
      </dgm:t>
    </dgm:pt>
    <dgm:pt modelId="{3728D636-6A52-4883-A599-8A29D1A5EACE}" type="pres">
      <dgm:prSet presAssocID="{FC5190CE-D98C-435E-A1DB-82CCE9207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03E193-79F7-4562-9EC7-9EED8ACCEF25}" type="pres">
      <dgm:prSet presAssocID="{AB0D691F-1211-4B3B-865F-BFBE8165C5FB}" presName="hierRoot1" presStyleCnt="0">
        <dgm:presLayoutVars>
          <dgm:hierBranch val="init"/>
        </dgm:presLayoutVars>
      </dgm:prSet>
      <dgm:spPr/>
    </dgm:pt>
    <dgm:pt modelId="{0F449048-6E51-471E-8D9C-5215D9E3AB10}" type="pres">
      <dgm:prSet presAssocID="{AB0D691F-1211-4B3B-865F-BFBE8165C5FB}" presName="rootComposite1" presStyleCnt="0"/>
      <dgm:spPr/>
    </dgm:pt>
    <dgm:pt modelId="{8F5F728B-729F-4FE0-BED7-04F1F0FD2AA4}" type="pres">
      <dgm:prSet presAssocID="{AB0D691F-1211-4B3B-865F-BFBE8165C5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6EFB2-0CEB-44CC-9203-E4FF2E015001}" type="pres">
      <dgm:prSet presAssocID="{AB0D691F-1211-4B3B-865F-BFBE8165C5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BA51C3-DB0F-4A87-AE08-FD2BB4E305B0}" type="pres">
      <dgm:prSet presAssocID="{AB0D691F-1211-4B3B-865F-BFBE8165C5FB}" presName="hierChild2" presStyleCnt="0"/>
      <dgm:spPr/>
    </dgm:pt>
    <dgm:pt modelId="{FECE6B8F-178C-400F-977B-D863F161AD20}" type="pres">
      <dgm:prSet presAssocID="{8ED0A57D-957D-45EC-8FE1-F21BBA6D749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F8062B-90BA-4533-82E1-AF09616D3759}" type="pres">
      <dgm:prSet presAssocID="{7BAC79C3-C63D-4969-A1E6-4393C803897D}" presName="hierRoot2" presStyleCnt="0">
        <dgm:presLayoutVars>
          <dgm:hierBranch val="init"/>
        </dgm:presLayoutVars>
      </dgm:prSet>
      <dgm:spPr/>
    </dgm:pt>
    <dgm:pt modelId="{51482FA6-3409-476E-86CB-68E4981FBE34}" type="pres">
      <dgm:prSet presAssocID="{7BAC79C3-C63D-4969-A1E6-4393C803897D}" presName="rootComposite" presStyleCnt="0"/>
      <dgm:spPr/>
    </dgm:pt>
    <dgm:pt modelId="{98EFD915-C942-408B-9A43-694ECF2E22E6}" type="pres">
      <dgm:prSet presAssocID="{7BAC79C3-C63D-4969-A1E6-4393C80389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088C2-AAF9-4BC9-88FC-BF6968873008}" type="pres">
      <dgm:prSet presAssocID="{7BAC79C3-C63D-4969-A1E6-4393C803897D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0CC1A5-FD40-4B86-957F-DF7A0D7D8CA8}" type="pres">
      <dgm:prSet presAssocID="{7BAC79C3-C63D-4969-A1E6-4393C803897D}" presName="hierChild4" presStyleCnt="0"/>
      <dgm:spPr/>
    </dgm:pt>
    <dgm:pt modelId="{A2E4D838-542B-4657-9BB7-18E74E043D93}" type="pres">
      <dgm:prSet presAssocID="{7BAC79C3-C63D-4969-A1E6-4393C803897D}" presName="hierChild5" presStyleCnt="0"/>
      <dgm:spPr/>
    </dgm:pt>
    <dgm:pt modelId="{F5CC4EC6-7306-426E-AA9C-B88BF5AD42B2}" type="pres">
      <dgm:prSet presAssocID="{4E249FA7-D09C-4FB3-AA96-DC7A506D8D8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10A90DF-517B-4319-9013-1BB77F7338BA}" type="pres">
      <dgm:prSet presAssocID="{6724FD55-B7FB-4E48-AB97-36D1E414E664}" presName="hierRoot2" presStyleCnt="0">
        <dgm:presLayoutVars>
          <dgm:hierBranch val="init"/>
        </dgm:presLayoutVars>
      </dgm:prSet>
      <dgm:spPr/>
    </dgm:pt>
    <dgm:pt modelId="{8AF2C184-64C8-4783-875C-6CF10E88BA14}" type="pres">
      <dgm:prSet presAssocID="{6724FD55-B7FB-4E48-AB97-36D1E414E664}" presName="rootComposite" presStyleCnt="0"/>
      <dgm:spPr/>
    </dgm:pt>
    <dgm:pt modelId="{51A5A496-4BBA-4994-8342-BC5C7DB28707}" type="pres">
      <dgm:prSet presAssocID="{6724FD55-B7FB-4E48-AB97-36D1E414E6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B290D-9D25-41B8-B1DF-2EEB142C2E3C}" type="pres">
      <dgm:prSet presAssocID="{6724FD55-B7FB-4E48-AB97-36D1E414E664}" presName="rootConnector" presStyleLbl="node2" presStyleIdx="1" presStyleCnt="3"/>
      <dgm:spPr/>
      <dgm:t>
        <a:bodyPr/>
        <a:lstStyle/>
        <a:p>
          <a:endParaRPr lang="en-US"/>
        </a:p>
      </dgm:t>
    </dgm:pt>
    <dgm:pt modelId="{24C86E53-1C95-4E7E-BD44-1D56A613720F}" type="pres">
      <dgm:prSet presAssocID="{6724FD55-B7FB-4E48-AB97-36D1E414E664}" presName="hierChild4" presStyleCnt="0"/>
      <dgm:spPr/>
    </dgm:pt>
    <dgm:pt modelId="{4586CAEF-E130-44F8-80C7-ACF162EC3197}" type="pres">
      <dgm:prSet presAssocID="{6724FD55-B7FB-4E48-AB97-36D1E414E664}" presName="hierChild5" presStyleCnt="0"/>
      <dgm:spPr/>
    </dgm:pt>
    <dgm:pt modelId="{DCB5DC0B-A065-4375-9785-DF35FB03790A}" type="pres">
      <dgm:prSet presAssocID="{1270964E-0209-4F8C-BAE5-4F48CBBE438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D48DF6C-A21E-4A64-BB92-1B3CCFD06A1B}" type="pres">
      <dgm:prSet presAssocID="{958DFFA0-19AE-4A2E-AE10-7280EA9184E9}" presName="hierRoot2" presStyleCnt="0">
        <dgm:presLayoutVars>
          <dgm:hierBranch val="init"/>
        </dgm:presLayoutVars>
      </dgm:prSet>
      <dgm:spPr/>
    </dgm:pt>
    <dgm:pt modelId="{3F2FA93E-1C4B-4307-B4CF-2D98CF596FF2}" type="pres">
      <dgm:prSet presAssocID="{958DFFA0-19AE-4A2E-AE10-7280EA9184E9}" presName="rootComposite" presStyleCnt="0"/>
      <dgm:spPr/>
    </dgm:pt>
    <dgm:pt modelId="{A51FDABA-3CA3-473A-9B18-18BBA77B3D96}" type="pres">
      <dgm:prSet presAssocID="{958DFFA0-19AE-4A2E-AE10-7280EA9184E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DA73C-52A2-4CF6-A7E2-F9F7EACC3DEA}" type="pres">
      <dgm:prSet presAssocID="{958DFFA0-19AE-4A2E-AE10-7280EA9184E9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223DA3-7F82-4C57-9813-931A28759E0A}" type="pres">
      <dgm:prSet presAssocID="{958DFFA0-19AE-4A2E-AE10-7280EA9184E9}" presName="hierChild4" presStyleCnt="0"/>
      <dgm:spPr/>
    </dgm:pt>
    <dgm:pt modelId="{08E7FFC4-5BDB-4F4F-9061-C34943FEE066}" type="pres">
      <dgm:prSet presAssocID="{958DFFA0-19AE-4A2E-AE10-7280EA9184E9}" presName="hierChild5" presStyleCnt="0"/>
      <dgm:spPr/>
    </dgm:pt>
    <dgm:pt modelId="{C04FC42F-297B-4F32-B9B6-33B6DAB970AA}" type="pres">
      <dgm:prSet presAssocID="{AB0D691F-1211-4B3B-865F-BFBE8165C5FB}" presName="hierChild3" presStyleCnt="0"/>
      <dgm:spPr/>
    </dgm:pt>
    <dgm:pt modelId="{EC9685BB-9DA8-4848-B704-28C3F038EE79}" type="pres">
      <dgm:prSet presAssocID="{C0664ECD-73A0-419E-8319-2B255A8BC848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5CB96E0E-DD41-45AF-9276-F83D65AE913A}" type="pres">
      <dgm:prSet presAssocID="{104EEE2E-F955-465E-B634-FEF48197C209}" presName="hierRoot3" presStyleCnt="0">
        <dgm:presLayoutVars>
          <dgm:hierBranch val="init"/>
        </dgm:presLayoutVars>
      </dgm:prSet>
      <dgm:spPr/>
    </dgm:pt>
    <dgm:pt modelId="{1AF2F2A4-2B54-487A-AE8E-F648CE489D0B}" type="pres">
      <dgm:prSet presAssocID="{104EEE2E-F955-465E-B634-FEF48197C209}" presName="rootComposite3" presStyleCnt="0"/>
      <dgm:spPr/>
    </dgm:pt>
    <dgm:pt modelId="{D079816C-BFA1-4333-94B7-E32E9313EBE6}" type="pres">
      <dgm:prSet presAssocID="{104EEE2E-F955-465E-B634-FEF48197C20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C7E20-FA7B-4D68-9D28-D4CD8E84AB28}" type="pres">
      <dgm:prSet presAssocID="{104EEE2E-F955-465E-B634-FEF48197C20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634547D6-7744-467C-AFFC-06DCD0358A6B}" type="pres">
      <dgm:prSet presAssocID="{104EEE2E-F955-465E-B634-FEF48197C209}" presName="hierChild6" presStyleCnt="0"/>
      <dgm:spPr/>
    </dgm:pt>
    <dgm:pt modelId="{441D0DD3-D6B5-4812-864B-043026CAAB30}" type="pres">
      <dgm:prSet presAssocID="{104EEE2E-F955-465E-B634-FEF48197C209}" presName="hierChild7" presStyleCnt="0"/>
      <dgm:spPr/>
    </dgm:pt>
  </dgm:ptLst>
  <dgm:cxnLst>
    <dgm:cxn modelId="{81E9D611-DC90-4FBF-A5F0-E4CFD5374BC8}" type="presOf" srcId="{C0664ECD-73A0-419E-8319-2B255A8BC848}" destId="{EC9685BB-9DA8-4848-B704-28C3F038EE79}" srcOrd="0" destOrd="0" presId="urn:microsoft.com/office/officeart/2005/8/layout/orgChart1"/>
    <dgm:cxn modelId="{80CD6960-FD2C-4A6C-8E7D-4188B1693650}" srcId="{AB0D691F-1211-4B3B-865F-BFBE8165C5FB}" destId="{104EEE2E-F955-465E-B634-FEF48197C209}" srcOrd="0" destOrd="0" parTransId="{C0664ECD-73A0-419E-8319-2B255A8BC848}" sibTransId="{30BB4ACC-E70F-47B5-9BCF-48304F4CBC0D}"/>
    <dgm:cxn modelId="{8B00368A-C618-4175-BB5F-AEC316E9FE6F}" type="presOf" srcId="{4E249FA7-D09C-4FB3-AA96-DC7A506D8D84}" destId="{F5CC4EC6-7306-426E-AA9C-B88BF5AD42B2}" srcOrd="0" destOrd="0" presId="urn:microsoft.com/office/officeart/2005/8/layout/orgChart1"/>
    <dgm:cxn modelId="{36E07B0C-ADAF-4541-B705-0B7E74D86848}" type="presOf" srcId="{104EEE2E-F955-465E-B634-FEF48197C209}" destId="{D079816C-BFA1-4333-94B7-E32E9313EBE6}" srcOrd="0" destOrd="0" presId="urn:microsoft.com/office/officeart/2005/8/layout/orgChart1"/>
    <dgm:cxn modelId="{DE9A14A1-309D-4982-AD74-FB649353161C}" type="presOf" srcId="{6724FD55-B7FB-4E48-AB97-36D1E414E664}" destId="{59CB290D-9D25-41B8-B1DF-2EEB142C2E3C}" srcOrd="1" destOrd="0" presId="urn:microsoft.com/office/officeart/2005/8/layout/orgChart1"/>
    <dgm:cxn modelId="{74EDCF97-022E-45AA-A0EC-7A5ADE4B7598}" type="presOf" srcId="{958DFFA0-19AE-4A2E-AE10-7280EA9184E9}" destId="{1E0DA73C-52A2-4CF6-A7E2-F9F7EACC3DEA}" srcOrd="1" destOrd="0" presId="urn:microsoft.com/office/officeart/2005/8/layout/orgChart1"/>
    <dgm:cxn modelId="{E44773F1-2DB5-4D0B-AE6A-3D58140E8D53}" srcId="{AB0D691F-1211-4B3B-865F-BFBE8165C5FB}" destId="{6724FD55-B7FB-4E48-AB97-36D1E414E664}" srcOrd="2" destOrd="0" parTransId="{4E249FA7-D09C-4FB3-AA96-DC7A506D8D84}" sibTransId="{C2D46EF8-3282-4ED5-AC56-B778AE0DE726}"/>
    <dgm:cxn modelId="{BD3E145C-B874-4E2B-95AA-3B9D23793A26}" type="presOf" srcId="{8ED0A57D-957D-45EC-8FE1-F21BBA6D749B}" destId="{FECE6B8F-178C-400F-977B-D863F161AD20}" srcOrd="0" destOrd="0" presId="urn:microsoft.com/office/officeart/2005/8/layout/orgChart1"/>
    <dgm:cxn modelId="{0E185EDD-821A-4A82-B693-9D1CAD065412}" type="presOf" srcId="{104EEE2E-F955-465E-B634-FEF48197C209}" destId="{641C7E20-FA7B-4D68-9D28-D4CD8E84AB28}" srcOrd="1" destOrd="0" presId="urn:microsoft.com/office/officeart/2005/8/layout/orgChart1"/>
    <dgm:cxn modelId="{4715ED57-AAAE-4B8A-AAAA-D642E5A5102B}" type="presOf" srcId="{1270964E-0209-4F8C-BAE5-4F48CBBE4388}" destId="{DCB5DC0B-A065-4375-9785-DF35FB03790A}" srcOrd="0" destOrd="0" presId="urn:microsoft.com/office/officeart/2005/8/layout/orgChart1"/>
    <dgm:cxn modelId="{75F288F9-0E19-4857-A9E9-B82DCC3722E8}" type="presOf" srcId="{AB0D691F-1211-4B3B-865F-BFBE8165C5FB}" destId="{8F5F728B-729F-4FE0-BED7-04F1F0FD2AA4}" srcOrd="0" destOrd="0" presId="urn:microsoft.com/office/officeart/2005/8/layout/orgChart1"/>
    <dgm:cxn modelId="{171413B5-57B6-4F5F-B216-AFE5084F9BBD}" type="presOf" srcId="{6724FD55-B7FB-4E48-AB97-36D1E414E664}" destId="{51A5A496-4BBA-4994-8342-BC5C7DB28707}" srcOrd="0" destOrd="0" presId="urn:microsoft.com/office/officeart/2005/8/layout/orgChart1"/>
    <dgm:cxn modelId="{265A5401-5F39-4463-ADEB-4218FC3E4801}" type="presOf" srcId="{FC5190CE-D98C-435E-A1DB-82CCE9207EC3}" destId="{3728D636-6A52-4883-A599-8A29D1A5EACE}" srcOrd="0" destOrd="0" presId="urn:microsoft.com/office/officeart/2005/8/layout/orgChart1"/>
    <dgm:cxn modelId="{6AF2A168-3631-421A-B23A-A130C20F5D5C}" srcId="{FC5190CE-D98C-435E-A1DB-82CCE9207EC3}" destId="{AB0D691F-1211-4B3B-865F-BFBE8165C5FB}" srcOrd="0" destOrd="0" parTransId="{3F29D899-F2A5-48FE-BD75-6A4E2E6DFC2D}" sibTransId="{FD197B98-17A4-47CD-865A-FF46C063C0E7}"/>
    <dgm:cxn modelId="{4A2B1DD8-A7A9-4AA4-9F00-539C6C59D8A0}" type="presOf" srcId="{958DFFA0-19AE-4A2E-AE10-7280EA9184E9}" destId="{A51FDABA-3CA3-473A-9B18-18BBA77B3D96}" srcOrd="0" destOrd="0" presId="urn:microsoft.com/office/officeart/2005/8/layout/orgChart1"/>
    <dgm:cxn modelId="{7D0391C8-A287-4AA8-9029-739BDFF073AF}" type="presOf" srcId="{7BAC79C3-C63D-4969-A1E6-4393C803897D}" destId="{C06088C2-AAF9-4BC9-88FC-BF6968873008}" srcOrd="1" destOrd="0" presId="urn:microsoft.com/office/officeart/2005/8/layout/orgChart1"/>
    <dgm:cxn modelId="{3F1005C3-52B6-4FC9-A772-79247C05F9E9}" srcId="{AB0D691F-1211-4B3B-865F-BFBE8165C5FB}" destId="{7BAC79C3-C63D-4969-A1E6-4393C803897D}" srcOrd="1" destOrd="0" parTransId="{8ED0A57D-957D-45EC-8FE1-F21BBA6D749B}" sibTransId="{472BEA6C-B624-4253-A08F-00C79FFEAAC3}"/>
    <dgm:cxn modelId="{ECC28182-AE66-42FB-BFAD-08EFBD8383CA}" type="presOf" srcId="{7BAC79C3-C63D-4969-A1E6-4393C803897D}" destId="{98EFD915-C942-408B-9A43-694ECF2E22E6}" srcOrd="0" destOrd="0" presId="urn:microsoft.com/office/officeart/2005/8/layout/orgChart1"/>
    <dgm:cxn modelId="{154CE15E-A16A-4FAC-A6D1-FF68A16B2F9E}" type="presOf" srcId="{AB0D691F-1211-4B3B-865F-BFBE8165C5FB}" destId="{98E6EFB2-0CEB-44CC-9203-E4FF2E015001}" srcOrd="1" destOrd="0" presId="urn:microsoft.com/office/officeart/2005/8/layout/orgChart1"/>
    <dgm:cxn modelId="{7F81E04F-42BA-4B3D-967F-A947E57A72E0}" srcId="{AB0D691F-1211-4B3B-865F-BFBE8165C5FB}" destId="{958DFFA0-19AE-4A2E-AE10-7280EA9184E9}" srcOrd="3" destOrd="0" parTransId="{1270964E-0209-4F8C-BAE5-4F48CBBE4388}" sibTransId="{2481C88D-39C0-4E30-AA85-5DC14EAC8DBE}"/>
    <dgm:cxn modelId="{C4F8E7D2-DE81-4E02-A5FE-A83EE0E9183A}" type="presParOf" srcId="{3728D636-6A52-4883-A599-8A29D1A5EACE}" destId="{C203E193-79F7-4562-9EC7-9EED8ACCEF25}" srcOrd="0" destOrd="0" presId="urn:microsoft.com/office/officeart/2005/8/layout/orgChart1"/>
    <dgm:cxn modelId="{73213929-39D0-487E-99BA-CF04999AAF05}" type="presParOf" srcId="{C203E193-79F7-4562-9EC7-9EED8ACCEF25}" destId="{0F449048-6E51-471E-8D9C-5215D9E3AB10}" srcOrd="0" destOrd="0" presId="urn:microsoft.com/office/officeart/2005/8/layout/orgChart1"/>
    <dgm:cxn modelId="{F08FD98A-6484-4FF5-9AEF-4F8E89C2A8A3}" type="presParOf" srcId="{0F449048-6E51-471E-8D9C-5215D9E3AB10}" destId="{8F5F728B-729F-4FE0-BED7-04F1F0FD2AA4}" srcOrd="0" destOrd="0" presId="urn:microsoft.com/office/officeart/2005/8/layout/orgChart1"/>
    <dgm:cxn modelId="{956A7880-2FB0-492A-9B0A-C8DEEF7F2178}" type="presParOf" srcId="{0F449048-6E51-471E-8D9C-5215D9E3AB10}" destId="{98E6EFB2-0CEB-44CC-9203-E4FF2E015001}" srcOrd="1" destOrd="0" presId="urn:microsoft.com/office/officeart/2005/8/layout/orgChart1"/>
    <dgm:cxn modelId="{02B6A339-5CFD-498C-870D-CC19D23D4638}" type="presParOf" srcId="{C203E193-79F7-4562-9EC7-9EED8ACCEF25}" destId="{DBBA51C3-DB0F-4A87-AE08-FD2BB4E305B0}" srcOrd="1" destOrd="0" presId="urn:microsoft.com/office/officeart/2005/8/layout/orgChart1"/>
    <dgm:cxn modelId="{817B647E-F834-4653-9F09-C2AB037A7DAA}" type="presParOf" srcId="{DBBA51C3-DB0F-4A87-AE08-FD2BB4E305B0}" destId="{FECE6B8F-178C-400F-977B-D863F161AD20}" srcOrd="0" destOrd="0" presId="urn:microsoft.com/office/officeart/2005/8/layout/orgChart1"/>
    <dgm:cxn modelId="{8189803E-D49E-4048-B79D-A2252446AD25}" type="presParOf" srcId="{DBBA51C3-DB0F-4A87-AE08-FD2BB4E305B0}" destId="{CEF8062B-90BA-4533-82E1-AF09616D3759}" srcOrd="1" destOrd="0" presId="urn:microsoft.com/office/officeart/2005/8/layout/orgChart1"/>
    <dgm:cxn modelId="{2901FE86-E5E4-442A-A893-3D05F96DB5B8}" type="presParOf" srcId="{CEF8062B-90BA-4533-82E1-AF09616D3759}" destId="{51482FA6-3409-476E-86CB-68E4981FBE34}" srcOrd="0" destOrd="0" presId="urn:microsoft.com/office/officeart/2005/8/layout/orgChart1"/>
    <dgm:cxn modelId="{C3E7D0C4-500C-4236-B064-A4F4C38E1996}" type="presParOf" srcId="{51482FA6-3409-476E-86CB-68E4981FBE34}" destId="{98EFD915-C942-408B-9A43-694ECF2E22E6}" srcOrd="0" destOrd="0" presId="urn:microsoft.com/office/officeart/2005/8/layout/orgChart1"/>
    <dgm:cxn modelId="{6B30CEE3-0973-4711-945E-AF1B09A9698B}" type="presParOf" srcId="{51482FA6-3409-476E-86CB-68E4981FBE34}" destId="{C06088C2-AAF9-4BC9-88FC-BF6968873008}" srcOrd="1" destOrd="0" presId="urn:microsoft.com/office/officeart/2005/8/layout/orgChart1"/>
    <dgm:cxn modelId="{40EF6C09-43DB-4535-98DE-32E7CA1ED251}" type="presParOf" srcId="{CEF8062B-90BA-4533-82E1-AF09616D3759}" destId="{8B0CC1A5-FD40-4B86-957F-DF7A0D7D8CA8}" srcOrd="1" destOrd="0" presId="urn:microsoft.com/office/officeart/2005/8/layout/orgChart1"/>
    <dgm:cxn modelId="{3DD9BB74-0FD3-43BA-8766-CC28748636CA}" type="presParOf" srcId="{CEF8062B-90BA-4533-82E1-AF09616D3759}" destId="{A2E4D838-542B-4657-9BB7-18E74E043D93}" srcOrd="2" destOrd="0" presId="urn:microsoft.com/office/officeart/2005/8/layout/orgChart1"/>
    <dgm:cxn modelId="{734EA7C0-9073-41C4-8980-D92794C4A653}" type="presParOf" srcId="{DBBA51C3-DB0F-4A87-AE08-FD2BB4E305B0}" destId="{F5CC4EC6-7306-426E-AA9C-B88BF5AD42B2}" srcOrd="2" destOrd="0" presId="urn:microsoft.com/office/officeart/2005/8/layout/orgChart1"/>
    <dgm:cxn modelId="{0C98251A-64E2-4CC8-A52A-58E1A3A07C35}" type="presParOf" srcId="{DBBA51C3-DB0F-4A87-AE08-FD2BB4E305B0}" destId="{A10A90DF-517B-4319-9013-1BB77F7338BA}" srcOrd="3" destOrd="0" presId="urn:microsoft.com/office/officeart/2005/8/layout/orgChart1"/>
    <dgm:cxn modelId="{899DA776-0F4F-46D7-A398-A39088979D29}" type="presParOf" srcId="{A10A90DF-517B-4319-9013-1BB77F7338BA}" destId="{8AF2C184-64C8-4783-875C-6CF10E88BA14}" srcOrd="0" destOrd="0" presId="urn:microsoft.com/office/officeart/2005/8/layout/orgChart1"/>
    <dgm:cxn modelId="{EF120015-FB54-4F19-A41B-3A6EF3FB7119}" type="presParOf" srcId="{8AF2C184-64C8-4783-875C-6CF10E88BA14}" destId="{51A5A496-4BBA-4994-8342-BC5C7DB28707}" srcOrd="0" destOrd="0" presId="urn:microsoft.com/office/officeart/2005/8/layout/orgChart1"/>
    <dgm:cxn modelId="{B710E955-7F93-4B5B-B49B-2EF42776E829}" type="presParOf" srcId="{8AF2C184-64C8-4783-875C-6CF10E88BA14}" destId="{59CB290D-9D25-41B8-B1DF-2EEB142C2E3C}" srcOrd="1" destOrd="0" presId="urn:microsoft.com/office/officeart/2005/8/layout/orgChart1"/>
    <dgm:cxn modelId="{C570E65D-7797-4C81-821A-1E7D44E2F8B5}" type="presParOf" srcId="{A10A90DF-517B-4319-9013-1BB77F7338BA}" destId="{24C86E53-1C95-4E7E-BD44-1D56A613720F}" srcOrd="1" destOrd="0" presId="urn:microsoft.com/office/officeart/2005/8/layout/orgChart1"/>
    <dgm:cxn modelId="{F9A7FEA7-47E0-4BDD-A402-DF34C60EC153}" type="presParOf" srcId="{A10A90DF-517B-4319-9013-1BB77F7338BA}" destId="{4586CAEF-E130-44F8-80C7-ACF162EC3197}" srcOrd="2" destOrd="0" presId="urn:microsoft.com/office/officeart/2005/8/layout/orgChart1"/>
    <dgm:cxn modelId="{0D9A2657-38DC-4974-8E51-C794F648D2A6}" type="presParOf" srcId="{DBBA51C3-DB0F-4A87-AE08-FD2BB4E305B0}" destId="{DCB5DC0B-A065-4375-9785-DF35FB03790A}" srcOrd="4" destOrd="0" presId="urn:microsoft.com/office/officeart/2005/8/layout/orgChart1"/>
    <dgm:cxn modelId="{8438414F-EA46-46BE-8816-7D17C5467333}" type="presParOf" srcId="{DBBA51C3-DB0F-4A87-AE08-FD2BB4E305B0}" destId="{4D48DF6C-A21E-4A64-BB92-1B3CCFD06A1B}" srcOrd="5" destOrd="0" presId="urn:microsoft.com/office/officeart/2005/8/layout/orgChart1"/>
    <dgm:cxn modelId="{4A52C588-7EFB-49FF-86BB-7658EC9CE8C7}" type="presParOf" srcId="{4D48DF6C-A21E-4A64-BB92-1B3CCFD06A1B}" destId="{3F2FA93E-1C4B-4307-B4CF-2D98CF596FF2}" srcOrd="0" destOrd="0" presId="urn:microsoft.com/office/officeart/2005/8/layout/orgChart1"/>
    <dgm:cxn modelId="{51521175-4D52-4326-AECD-1E620A4B4562}" type="presParOf" srcId="{3F2FA93E-1C4B-4307-B4CF-2D98CF596FF2}" destId="{A51FDABA-3CA3-473A-9B18-18BBA77B3D96}" srcOrd="0" destOrd="0" presId="urn:microsoft.com/office/officeart/2005/8/layout/orgChart1"/>
    <dgm:cxn modelId="{B604AB57-6189-4321-B72B-352FA5D74235}" type="presParOf" srcId="{3F2FA93E-1C4B-4307-B4CF-2D98CF596FF2}" destId="{1E0DA73C-52A2-4CF6-A7E2-F9F7EACC3DEA}" srcOrd="1" destOrd="0" presId="urn:microsoft.com/office/officeart/2005/8/layout/orgChart1"/>
    <dgm:cxn modelId="{7F2F62EC-7B95-4B8D-ACA6-E5DB23F10500}" type="presParOf" srcId="{4D48DF6C-A21E-4A64-BB92-1B3CCFD06A1B}" destId="{79223DA3-7F82-4C57-9813-931A28759E0A}" srcOrd="1" destOrd="0" presId="urn:microsoft.com/office/officeart/2005/8/layout/orgChart1"/>
    <dgm:cxn modelId="{AFCA1AA0-43CE-4DAB-B437-4378E8ACCABD}" type="presParOf" srcId="{4D48DF6C-A21E-4A64-BB92-1B3CCFD06A1B}" destId="{08E7FFC4-5BDB-4F4F-9061-C34943FEE066}" srcOrd="2" destOrd="0" presId="urn:microsoft.com/office/officeart/2005/8/layout/orgChart1"/>
    <dgm:cxn modelId="{895F89CB-3948-49F5-AB3F-AB6CDCBD6E65}" type="presParOf" srcId="{C203E193-79F7-4562-9EC7-9EED8ACCEF25}" destId="{C04FC42F-297B-4F32-B9B6-33B6DAB970AA}" srcOrd="2" destOrd="0" presId="urn:microsoft.com/office/officeart/2005/8/layout/orgChart1"/>
    <dgm:cxn modelId="{1203D7EC-F59F-4D47-ACA6-CF550100E1B5}" type="presParOf" srcId="{C04FC42F-297B-4F32-B9B6-33B6DAB970AA}" destId="{EC9685BB-9DA8-4848-B704-28C3F038EE79}" srcOrd="0" destOrd="0" presId="urn:microsoft.com/office/officeart/2005/8/layout/orgChart1"/>
    <dgm:cxn modelId="{7D47CBF7-AF86-4302-8C2A-CFBEF2BDDF9F}" type="presParOf" srcId="{C04FC42F-297B-4F32-B9B6-33B6DAB970AA}" destId="{5CB96E0E-DD41-45AF-9276-F83D65AE913A}" srcOrd="1" destOrd="0" presId="urn:microsoft.com/office/officeart/2005/8/layout/orgChart1"/>
    <dgm:cxn modelId="{61E3143C-A6B5-4952-BE70-187129D091F8}" type="presParOf" srcId="{5CB96E0E-DD41-45AF-9276-F83D65AE913A}" destId="{1AF2F2A4-2B54-487A-AE8E-F648CE489D0B}" srcOrd="0" destOrd="0" presId="urn:microsoft.com/office/officeart/2005/8/layout/orgChart1"/>
    <dgm:cxn modelId="{226B5BA7-5618-4433-ABFE-6B79C83CC64D}" type="presParOf" srcId="{1AF2F2A4-2B54-487A-AE8E-F648CE489D0B}" destId="{D079816C-BFA1-4333-94B7-E32E9313EBE6}" srcOrd="0" destOrd="0" presId="urn:microsoft.com/office/officeart/2005/8/layout/orgChart1"/>
    <dgm:cxn modelId="{4348F9B3-1355-4783-AB49-ADC7FC6A7CF8}" type="presParOf" srcId="{1AF2F2A4-2B54-487A-AE8E-F648CE489D0B}" destId="{641C7E20-FA7B-4D68-9D28-D4CD8E84AB28}" srcOrd="1" destOrd="0" presId="urn:microsoft.com/office/officeart/2005/8/layout/orgChart1"/>
    <dgm:cxn modelId="{0BCAB9AA-EBCD-4903-A2B0-2490AB846D6E}" type="presParOf" srcId="{5CB96E0E-DD41-45AF-9276-F83D65AE913A}" destId="{634547D6-7744-467C-AFFC-06DCD0358A6B}" srcOrd="1" destOrd="0" presId="urn:microsoft.com/office/officeart/2005/8/layout/orgChart1"/>
    <dgm:cxn modelId="{EF30E427-0A22-47F3-8D5C-DDED6C965372}" type="presParOf" srcId="{5CB96E0E-DD41-45AF-9276-F83D65AE913A}" destId="{441D0DD3-D6B5-4812-864B-043026CAAB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190CE-D98C-435E-A1DB-82CCE9207E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D691F-1211-4B3B-865F-BFBE8165C5FB}">
      <dgm:prSet phldrT="[Text]" custT="1"/>
      <dgm:spPr/>
      <dgm:t>
        <a:bodyPr/>
        <a:lstStyle/>
        <a:p>
          <a:r>
            <a:rPr lang="en-US" sz="2300" dirty="0" smtClean="0"/>
            <a:t>Parent</a:t>
          </a:r>
        </a:p>
        <a:p>
          <a:r>
            <a:rPr lang="en-US" sz="1600" dirty="0" smtClean="0"/>
            <a:t>(3 employees)</a:t>
          </a:r>
          <a:endParaRPr lang="en-US" sz="1600" dirty="0"/>
        </a:p>
      </dgm:t>
    </dgm:pt>
    <dgm:pt modelId="{3F29D899-F2A5-48FE-BD75-6A4E2E6DFC2D}" type="parTrans" cxnId="{6AF2A168-3631-421A-B23A-A130C20F5D5C}">
      <dgm:prSet/>
      <dgm:spPr/>
      <dgm:t>
        <a:bodyPr/>
        <a:lstStyle/>
        <a:p>
          <a:endParaRPr lang="en-US"/>
        </a:p>
      </dgm:t>
    </dgm:pt>
    <dgm:pt modelId="{FD197B98-17A4-47CD-865A-FF46C063C0E7}" type="sibTrans" cxnId="{6AF2A168-3631-421A-B23A-A130C20F5D5C}">
      <dgm:prSet/>
      <dgm:spPr/>
      <dgm:t>
        <a:bodyPr/>
        <a:lstStyle/>
        <a:p>
          <a:endParaRPr lang="en-US"/>
        </a:p>
      </dgm:t>
    </dgm:pt>
    <dgm:pt modelId="{104EEE2E-F955-465E-B634-FEF48197C209}" type="asst">
      <dgm:prSet phldrT="[Text]" custT="1"/>
      <dgm:spPr/>
      <dgm:t>
        <a:bodyPr/>
        <a:lstStyle/>
        <a:p>
          <a:r>
            <a:rPr lang="en-US" sz="2300" dirty="0" smtClean="0"/>
            <a:t>Division A</a:t>
          </a:r>
        </a:p>
        <a:p>
          <a:r>
            <a:rPr lang="en-US" sz="1600" dirty="0" smtClean="0"/>
            <a:t>(75 employees)</a:t>
          </a:r>
          <a:endParaRPr lang="en-US" sz="1600" dirty="0"/>
        </a:p>
      </dgm:t>
    </dgm:pt>
    <dgm:pt modelId="{C0664ECD-73A0-419E-8319-2B255A8BC848}" type="parTrans" cxnId="{80CD6960-FD2C-4A6C-8E7D-4188B1693650}">
      <dgm:prSet/>
      <dgm:spPr/>
      <dgm:t>
        <a:bodyPr/>
        <a:lstStyle/>
        <a:p>
          <a:endParaRPr lang="en-US"/>
        </a:p>
      </dgm:t>
    </dgm:pt>
    <dgm:pt modelId="{30BB4ACC-E70F-47B5-9BCF-48304F4CBC0D}" type="sibTrans" cxnId="{80CD6960-FD2C-4A6C-8E7D-4188B1693650}">
      <dgm:prSet/>
      <dgm:spPr/>
      <dgm:t>
        <a:bodyPr/>
        <a:lstStyle/>
        <a:p>
          <a:endParaRPr lang="en-US"/>
        </a:p>
      </dgm:t>
    </dgm:pt>
    <dgm:pt modelId="{7BAC79C3-C63D-4969-A1E6-4393C803897D}">
      <dgm:prSet phldrT="[Text]" custT="1"/>
      <dgm:spPr/>
      <dgm:t>
        <a:bodyPr/>
        <a:lstStyle/>
        <a:p>
          <a:r>
            <a:rPr lang="en-US" sz="1800" dirty="0" smtClean="0"/>
            <a:t>wholly- owned LLC</a:t>
          </a:r>
        </a:p>
        <a:p>
          <a:r>
            <a:rPr lang="en-US" sz="1200" dirty="0" smtClean="0"/>
            <a:t>(50 employees)</a:t>
          </a:r>
          <a:endParaRPr lang="en-US" sz="1200" dirty="0"/>
        </a:p>
      </dgm:t>
    </dgm:pt>
    <dgm:pt modelId="{8ED0A57D-957D-45EC-8FE1-F21BBA6D749B}" type="parTrans" cxnId="{3F1005C3-52B6-4FC9-A772-79247C05F9E9}">
      <dgm:prSet/>
      <dgm:spPr/>
      <dgm:t>
        <a:bodyPr/>
        <a:lstStyle/>
        <a:p>
          <a:endParaRPr lang="en-US"/>
        </a:p>
      </dgm:t>
    </dgm:pt>
    <dgm:pt modelId="{472BEA6C-B624-4253-A08F-00C79FFEAAC3}" type="sibTrans" cxnId="{3F1005C3-52B6-4FC9-A772-79247C05F9E9}">
      <dgm:prSet/>
      <dgm:spPr/>
      <dgm:t>
        <a:bodyPr/>
        <a:lstStyle/>
        <a:p>
          <a:endParaRPr lang="en-US"/>
        </a:p>
      </dgm:t>
    </dgm:pt>
    <dgm:pt modelId="{6724FD55-B7FB-4E48-AB97-36D1E414E664}">
      <dgm:prSet phldrT="[Text]" custT="1"/>
      <dgm:spPr/>
      <dgm:t>
        <a:bodyPr/>
        <a:lstStyle/>
        <a:p>
          <a:r>
            <a:rPr lang="en-US" sz="2300" dirty="0" smtClean="0"/>
            <a:t>Subsidiary</a:t>
          </a:r>
        </a:p>
        <a:p>
          <a:r>
            <a:rPr lang="en-US" sz="1600" dirty="0" smtClean="0"/>
            <a:t>(376 employees)</a:t>
          </a:r>
          <a:endParaRPr lang="en-US" sz="1600" dirty="0"/>
        </a:p>
      </dgm:t>
    </dgm:pt>
    <dgm:pt modelId="{4E249FA7-D09C-4FB3-AA96-DC7A506D8D84}" type="parTrans" cxnId="{E44773F1-2DB5-4D0B-AE6A-3D58140E8D53}">
      <dgm:prSet/>
      <dgm:spPr/>
      <dgm:t>
        <a:bodyPr/>
        <a:lstStyle/>
        <a:p>
          <a:endParaRPr lang="en-US"/>
        </a:p>
      </dgm:t>
    </dgm:pt>
    <dgm:pt modelId="{C2D46EF8-3282-4ED5-AC56-B778AE0DE726}" type="sibTrans" cxnId="{E44773F1-2DB5-4D0B-AE6A-3D58140E8D53}">
      <dgm:prSet/>
      <dgm:spPr/>
      <dgm:t>
        <a:bodyPr/>
        <a:lstStyle/>
        <a:p>
          <a:endParaRPr lang="en-US"/>
        </a:p>
      </dgm:t>
    </dgm:pt>
    <dgm:pt modelId="{958DFFA0-19AE-4A2E-AE10-7280EA9184E9}">
      <dgm:prSet phldrT="[Text]" custT="1"/>
      <dgm:spPr/>
      <dgm:t>
        <a:bodyPr/>
        <a:lstStyle/>
        <a:p>
          <a:r>
            <a:rPr lang="en-US" sz="1600" dirty="0" smtClean="0"/>
            <a:t>Subsidiary</a:t>
          </a:r>
        </a:p>
        <a:p>
          <a:r>
            <a:rPr lang="en-US" sz="1200" dirty="0" smtClean="0"/>
            <a:t>(IP holdings – no employees)</a:t>
          </a:r>
          <a:endParaRPr lang="en-US" sz="1200" dirty="0"/>
        </a:p>
      </dgm:t>
    </dgm:pt>
    <dgm:pt modelId="{1270964E-0209-4F8C-BAE5-4F48CBBE4388}" type="parTrans" cxnId="{7F81E04F-42BA-4B3D-967F-A947E57A72E0}">
      <dgm:prSet/>
      <dgm:spPr/>
      <dgm:t>
        <a:bodyPr/>
        <a:lstStyle/>
        <a:p>
          <a:endParaRPr lang="en-US"/>
        </a:p>
      </dgm:t>
    </dgm:pt>
    <dgm:pt modelId="{2481C88D-39C0-4E30-AA85-5DC14EAC8DBE}" type="sibTrans" cxnId="{7F81E04F-42BA-4B3D-967F-A947E57A72E0}">
      <dgm:prSet/>
      <dgm:spPr/>
      <dgm:t>
        <a:bodyPr/>
        <a:lstStyle/>
        <a:p>
          <a:endParaRPr lang="en-US"/>
        </a:p>
      </dgm:t>
    </dgm:pt>
    <dgm:pt modelId="{3728D636-6A52-4883-A599-8A29D1A5EACE}" type="pres">
      <dgm:prSet presAssocID="{FC5190CE-D98C-435E-A1DB-82CCE9207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03E193-79F7-4562-9EC7-9EED8ACCEF25}" type="pres">
      <dgm:prSet presAssocID="{AB0D691F-1211-4B3B-865F-BFBE8165C5FB}" presName="hierRoot1" presStyleCnt="0">
        <dgm:presLayoutVars>
          <dgm:hierBranch val="init"/>
        </dgm:presLayoutVars>
      </dgm:prSet>
      <dgm:spPr/>
    </dgm:pt>
    <dgm:pt modelId="{0F449048-6E51-471E-8D9C-5215D9E3AB10}" type="pres">
      <dgm:prSet presAssocID="{AB0D691F-1211-4B3B-865F-BFBE8165C5FB}" presName="rootComposite1" presStyleCnt="0"/>
      <dgm:spPr/>
    </dgm:pt>
    <dgm:pt modelId="{8F5F728B-729F-4FE0-BED7-04F1F0FD2AA4}" type="pres">
      <dgm:prSet presAssocID="{AB0D691F-1211-4B3B-865F-BFBE8165C5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6EFB2-0CEB-44CC-9203-E4FF2E015001}" type="pres">
      <dgm:prSet presAssocID="{AB0D691F-1211-4B3B-865F-BFBE8165C5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BA51C3-DB0F-4A87-AE08-FD2BB4E305B0}" type="pres">
      <dgm:prSet presAssocID="{AB0D691F-1211-4B3B-865F-BFBE8165C5FB}" presName="hierChild2" presStyleCnt="0"/>
      <dgm:spPr/>
    </dgm:pt>
    <dgm:pt modelId="{FECE6B8F-178C-400F-977B-D863F161AD20}" type="pres">
      <dgm:prSet presAssocID="{8ED0A57D-957D-45EC-8FE1-F21BBA6D749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F8062B-90BA-4533-82E1-AF09616D3759}" type="pres">
      <dgm:prSet presAssocID="{7BAC79C3-C63D-4969-A1E6-4393C803897D}" presName="hierRoot2" presStyleCnt="0">
        <dgm:presLayoutVars>
          <dgm:hierBranch val="init"/>
        </dgm:presLayoutVars>
      </dgm:prSet>
      <dgm:spPr/>
    </dgm:pt>
    <dgm:pt modelId="{51482FA6-3409-476E-86CB-68E4981FBE34}" type="pres">
      <dgm:prSet presAssocID="{7BAC79C3-C63D-4969-A1E6-4393C803897D}" presName="rootComposite" presStyleCnt="0"/>
      <dgm:spPr/>
    </dgm:pt>
    <dgm:pt modelId="{98EFD915-C942-408B-9A43-694ECF2E22E6}" type="pres">
      <dgm:prSet presAssocID="{7BAC79C3-C63D-4969-A1E6-4393C80389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088C2-AAF9-4BC9-88FC-BF6968873008}" type="pres">
      <dgm:prSet presAssocID="{7BAC79C3-C63D-4969-A1E6-4393C803897D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0CC1A5-FD40-4B86-957F-DF7A0D7D8CA8}" type="pres">
      <dgm:prSet presAssocID="{7BAC79C3-C63D-4969-A1E6-4393C803897D}" presName="hierChild4" presStyleCnt="0"/>
      <dgm:spPr/>
    </dgm:pt>
    <dgm:pt modelId="{A2E4D838-542B-4657-9BB7-18E74E043D93}" type="pres">
      <dgm:prSet presAssocID="{7BAC79C3-C63D-4969-A1E6-4393C803897D}" presName="hierChild5" presStyleCnt="0"/>
      <dgm:spPr/>
    </dgm:pt>
    <dgm:pt modelId="{F5CC4EC6-7306-426E-AA9C-B88BF5AD42B2}" type="pres">
      <dgm:prSet presAssocID="{4E249FA7-D09C-4FB3-AA96-DC7A506D8D8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10A90DF-517B-4319-9013-1BB77F7338BA}" type="pres">
      <dgm:prSet presAssocID="{6724FD55-B7FB-4E48-AB97-36D1E414E664}" presName="hierRoot2" presStyleCnt="0">
        <dgm:presLayoutVars>
          <dgm:hierBranch val="init"/>
        </dgm:presLayoutVars>
      </dgm:prSet>
      <dgm:spPr/>
    </dgm:pt>
    <dgm:pt modelId="{8AF2C184-64C8-4783-875C-6CF10E88BA14}" type="pres">
      <dgm:prSet presAssocID="{6724FD55-B7FB-4E48-AB97-36D1E414E664}" presName="rootComposite" presStyleCnt="0"/>
      <dgm:spPr/>
    </dgm:pt>
    <dgm:pt modelId="{51A5A496-4BBA-4994-8342-BC5C7DB28707}" type="pres">
      <dgm:prSet presAssocID="{6724FD55-B7FB-4E48-AB97-36D1E414E6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B290D-9D25-41B8-B1DF-2EEB142C2E3C}" type="pres">
      <dgm:prSet presAssocID="{6724FD55-B7FB-4E48-AB97-36D1E414E664}" presName="rootConnector" presStyleLbl="node2" presStyleIdx="1" presStyleCnt="3"/>
      <dgm:spPr/>
      <dgm:t>
        <a:bodyPr/>
        <a:lstStyle/>
        <a:p>
          <a:endParaRPr lang="en-US"/>
        </a:p>
      </dgm:t>
    </dgm:pt>
    <dgm:pt modelId="{24C86E53-1C95-4E7E-BD44-1D56A613720F}" type="pres">
      <dgm:prSet presAssocID="{6724FD55-B7FB-4E48-AB97-36D1E414E664}" presName="hierChild4" presStyleCnt="0"/>
      <dgm:spPr/>
    </dgm:pt>
    <dgm:pt modelId="{4586CAEF-E130-44F8-80C7-ACF162EC3197}" type="pres">
      <dgm:prSet presAssocID="{6724FD55-B7FB-4E48-AB97-36D1E414E664}" presName="hierChild5" presStyleCnt="0"/>
      <dgm:spPr/>
    </dgm:pt>
    <dgm:pt modelId="{DCB5DC0B-A065-4375-9785-DF35FB03790A}" type="pres">
      <dgm:prSet presAssocID="{1270964E-0209-4F8C-BAE5-4F48CBBE438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D48DF6C-A21E-4A64-BB92-1B3CCFD06A1B}" type="pres">
      <dgm:prSet presAssocID="{958DFFA0-19AE-4A2E-AE10-7280EA9184E9}" presName="hierRoot2" presStyleCnt="0">
        <dgm:presLayoutVars>
          <dgm:hierBranch val="init"/>
        </dgm:presLayoutVars>
      </dgm:prSet>
      <dgm:spPr/>
    </dgm:pt>
    <dgm:pt modelId="{3F2FA93E-1C4B-4307-B4CF-2D98CF596FF2}" type="pres">
      <dgm:prSet presAssocID="{958DFFA0-19AE-4A2E-AE10-7280EA9184E9}" presName="rootComposite" presStyleCnt="0"/>
      <dgm:spPr/>
    </dgm:pt>
    <dgm:pt modelId="{A51FDABA-3CA3-473A-9B18-18BBA77B3D96}" type="pres">
      <dgm:prSet presAssocID="{958DFFA0-19AE-4A2E-AE10-7280EA9184E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DA73C-52A2-4CF6-A7E2-F9F7EACC3DEA}" type="pres">
      <dgm:prSet presAssocID="{958DFFA0-19AE-4A2E-AE10-7280EA9184E9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223DA3-7F82-4C57-9813-931A28759E0A}" type="pres">
      <dgm:prSet presAssocID="{958DFFA0-19AE-4A2E-AE10-7280EA9184E9}" presName="hierChild4" presStyleCnt="0"/>
      <dgm:spPr/>
    </dgm:pt>
    <dgm:pt modelId="{08E7FFC4-5BDB-4F4F-9061-C34943FEE066}" type="pres">
      <dgm:prSet presAssocID="{958DFFA0-19AE-4A2E-AE10-7280EA9184E9}" presName="hierChild5" presStyleCnt="0"/>
      <dgm:spPr/>
    </dgm:pt>
    <dgm:pt modelId="{C04FC42F-297B-4F32-B9B6-33B6DAB970AA}" type="pres">
      <dgm:prSet presAssocID="{AB0D691F-1211-4B3B-865F-BFBE8165C5FB}" presName="hierChild3" presStyleCnt="0"/>
      <dgm:spPr/>
    </dgm:pt>
    <dgm:pt modelId="{EC9685BB-9DA8-4848-B704-28C3F038EE79}" type="pres">
      <dgm:prSet presAssocID="{C0664ECD-73A0-419E-8319-2B255A8BC848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5CB96E0E-DD41-45AF-9276-F83D65AE913A}" type="pres">
      <dgm:prSet presAssocID="{104EEE2E-F955-465E-B634-FEF48197C209}" presName="hierRoot3" presStyleCnt="0">
        <dgm:presLayoutVars>
          <dgm:hierBranch val="init"/>
        </dgm:presLayoutVars>
      </dgm:prSet>
      <dgm:spPr/>
    </dgm:pt>
    <dgm:pt modelId="{1AF2F2A4-2B54-487A-AE8E-F648CE489D0B}" type="pres">
      <dgm:prSet presAssocID="{104EEE2E-F955-465E-B634-FEF48197C209}" presName="rootComposite3" presStyleCnt="0"/>
      <dgm:spPr/>
    </dgm:pt>
    <dgm:pt modelId="{D079816C-BFA1-4333-94B7-E32E9313EBE6}" type="pres">
      <dgm:prSet presAssocID="{104EEE2E-F955-465E-B634-FEF48197C20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C7E20-FA7B-4D68-9D28-D4CD8E84AB28}" type="pres">
      <dgm:prSet presAssocID="{104EEE2E-F955-465E-B634-FEF48197C20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634547D6-7744-467C-AFFC-06DCD0358A6B}" type="pres">
      <dgm:prSet presAssocID="{104EEE2E-F955-465E-B634-FEF48197C209}" presName="hierChild6" presStyleCnt="0"/>
      <dgm:spPr/>
    </dgm:pt>
    <dgm:pt modelId="{441D0DD3-D6B5-4812-864B-043026CAAB30}" type="pres">
      <dgm:prSet presAssocID="{104EEE2E-F955-465E-B634-FEF48197C209}" presName="hierChild7" presStyleCnt="0"/>
      <dgm:spPr/>
    </dgm:pt>
  </dgm:ptLst>
  <dgm:cxnLst>
    <dgm:cxn modelId="{4C5ED04E-8ACF-4C0D-B691-1A19BDFA9814}" type="presOf" srcId="{FC5190CE-D98C-435E-A1DB-82CCE9207EC3}" destId="{3728D636-6A52-4883-A599-8A29D1A5EACE}" srcOrd="0" destOrd="0" presId="urn:microsoft.com/office/officeart/2005/8/layout/orgChart1"/>
    <dgm:cxn modelId="{80CD6960-FD2C-4A6C-8E7D-4188B1693650}" srcId="{AB0D691F-1211-4B3B-865F-BFBE8165C5FB}" destId="{104EEE2E-F955-465E-B634-FEF48197C209}" srcOrd="0" destOrd="0" parTransId="{C0664ECD-73A0-419E-8319-2B255A8BC848}" sibTransId="{30BB4ACC-E70F-47B5-9BCF-48304F4CBC0D}"/>
    <dgm:cxn modelId="{C2B83E62-328B-472F-B428-02C96D0B6410}" type="presOf" srcId="{958DFFA0-19AE-4A2E-AE10-7280EA9184E9}" destId="{1E0DA73C-52A2-4CF6-A7E2-F9F7EACC3DEA}" srcOrd="1" destOrd="0" presId="urn:microsoft.com/office/officeart/2005/8/layout/orgChart1"/>
    <dgm:cxn modelId="{B321F131-4110-4F8E-94D5-613669C7CBCD}" type="presOf" srcId="{7BAC79C3-C63D-4969-A1E6-4393C803897D}" destId="{98EFD915-C942-408B-9A43-694ECF2E22E6}" srcOrd="0" destOrd="0" presId="urn:microsoft.com/office/officeart/2005/8/layout/orgChart1"/>
    <dgm:cxn modelId="{E44773F1-2DB5-4D0B-AE6A-3D58140E8D53}" srcId="{AB0D691F-1211-4B3B-865F-BFBE8165C5FB}" destId="{6724FD55-B7FB-4E48-AB97-36D1E414E664}" srcOrd="2" destOrd="0" parTransId="{4E249FA7-D09C-4FB3-AA96-DC7A506D8D84}" sibTransId="{C2D46EF8-3282-4ED5-AC56-B778AE0DE726}"/>
    <dgm:cxn modelId="{5D5FCF00-3F7D-46FA-9CC2-CF9C5F11B9FE}" type="presOf" srcId="{4E249FA7-D09C-4FB3-AA96-DC7A506D8D84}" destId="{F5CC4EC6-7306-426E-AA9C-B88BF5AD42B2}" srcOrd="0" destOrd="0" presId="urn:microsoft.com/office/officeart/2005/8/layout/orgChart1"/>
    <dgm:cxn modelId="{DD2BCB9B-1A9B-40CE-A6BC-EDC20403942C}" type="presOf" srcId="{1270964E-0209-4F8C-BAE5-4F48CBBE4388}" destId="{DCB5DC0B-A065-4375-9785-DF35FB03790A}" srcOrd="0" destOrd="0" presId="urn:microsoft.com/office/officeart/2005/8/layout/orgChart1"/>
    <dgm:cxn modelId="{134C28B3-FA2F-4D55-BAF7-6BB480823E92}" type="presOf" srcId="{104EEE2E-F955-465E-B634-FEF48197C209}" destId="{641C7E20-FA7B-4D68-9D28-D4CD8E84AB28}" srcOrd="1" destOrd="0" presId="urn:microsoft.com/office/officeart/2005/8/layout/orgChart1"/>
    <dgm:cxn modelId="{713CDC27-074A-49BF-8454-9513F5421719}" type="presOf" srcId="{6724FD55-B7FB-4E48-AB97-36D1E414E664}" destId="{51A5A496-4BBA-4994-8342-BC5C7DB28707}" srcOrd="0" destOrd="0" presId="urn:microsoft.com/office/officeart/2005/8/layout/orgChart1"/>
    <dgm:cxn modelId="{A1C77E64-6AE9-4843-A150-CF674A4DEB39}" type="presOf" srcId="{104EEE2E-F955-465E-B634-FEF48197C209}" destId="{D079816C-BFA1-4333-94B7-E32E9313EBE6}" srcOrd="0" destOrd="0" presId="urn:microsoft.com/office/officeart/2005/8/layout/orgChart1"/>
    <dgm:cxn modelId="{10872991-033E-4210-9D66-9FE0D2FB9AE9}" type="presOf" srcId="{6724FD55-B7FB-4E48-AB97-36D1E414E664}" destId="{59CB290D-9D25-41B8-B1DF-2EEB142C2E3C}" srcOrd="1" destOrd="0" presId="urn:microsoft.com/office/officeart/2005/8/layout/orgChart1"/>
    <dgm:cxn modelId="{5DCF8ED1-D00C-4790-AB67-26F33B614950}" type="presOf" srcId="{C0664ECD-73A0-419E-8319-2B255A8BC848}" destId="{EC9685BB-9DA8-4848-B704-28C3F038EE79}" srcOrd="0" destOrd="0" presId="urn:microsoft.com/office/officeart/2005/8/layout/orgChart1"/>
    <dgm:cxn modelId="{6750692E-13BA-4009-AD7A-5CC94EA789B7}" type="presOf" srcId="{AB0D691F-1211-4B3B-865F-BFBE8165C5FB}" destId="{98E6EFB2-0CEB-44CC-9203-E4FF2E015001}" srcOrd="1" destOrd="0" presId="urn:microsoft.com/office/officeart/2005/8/layout/orgChart1"/>
    <dgm:cxn modelId="{77D7F4BF-8659-41A5-9025-3FBDF028B80F}" type="presOf" srcId="{7BAC79C3-C63D-4969-A1E6-4393C803897D}" destId="{C06088C2-AAF9-4BC9-88FC-BF6968873008}" srcOrd="1" destOrd="0" presId="urn:microsoft.com/office/officeart/2005/8/layout/orgChart1"/>
    <dgm:cxn modelId="{4209F4BF-998E-4367-9328-7435C58E7558}" type="presOf" srcId="{958DFFA0-19AE-4A2E-AE10-7280EA9184E9}" destId="{A51FDABA-3CA3-473A-9B18-18BBA77B3D96}" srcOrd="0" destOrd="0" presId="urn:microsoft.com/office/officeart/2005/8/layout/orgChart1"/>
    <dgm:cxn modelId="{6AF2A168-3631-421A-B23A-A130C20F5D5C}" srcId="{FC5190CE-D98C-435E-A1DB-82CCE9207EC3}" destId="{AB0D691F-1211-4B3B-865F-BFBE8165C5FB}" srcOrd="0" destOrd="0" parTransId="{3F29D899-F2A5-48FE-BD75-6A4E2E6DFC2D}" sibTransId="{FD197B98-17A4-47CD-865A-FF46C063C0E7}"/>
    <dgm:cxn modelId="{9B866C98-C03C-4335-8EF3-33EA9AFC193B}" type="presOf" srcId="{8ED0A57D-957D-45EC-8FE1-F21BBA6D749B}" destId="{FECE6B8F-178C-400F-977B-D863F161AD20}" srcOrd="0" destOrd="0" presId="urn:microsoft.com/office/officeart/2005/8/layout/orgChart1"/>
    <dgm:cxn modelId="{DA0E58CE-AC45-42AA-8F34-50DDD5AEC759}" type="presOf" srcId="{AB0D691F-1211-4B3B-865F-BFBE8165C5FB}" destId="{8F5F728B-729F-4FE0-BED7-04F1F0FD2AA4}" srcOrd="0" destOrd="0" presId="urn:microsoft.com/office/officeart/2005/8/layout/orgChart1"/>
    <dgm:cxn modelId="{3F1005C3-52B6-4FC9-A772-79247C05F9E9}" srcId="{AB0D691F-1211-4B3B-865F-BFBE8165C5FB}" destId="{7BAC79C3-C63D-4969-A1E6-4393C803897D}" srcOrd="1" destOrd="0" parTransId="{8ED0A57D-957D-45EC-8FE1-F21BBA6D749B}" sibTransId="{472BEA6C-B624-4253-A08F-00C79FFEAAC3}"/>
    <dgm:cxn modelId="{7F81E04F-42BA-4B3D-967F-A947E57A72E0}" srcId="{AB0D691F-1211-4B3B-865F-BFBE8165C5FB}" destId="{958DFFA0-19AE-4A2E-AE10-7280EA9184E9}" srcOrd="3" destOrd="0" parTransId="{1270964E-0209-4F8C-BAE5-4F48CBBE4388}" sibTransId="{2481C88D-39C0-4E30-AA85-5DC14EAC8DBE}"/>
    <dgm:cxn modelId="{8BF27CBD-20F0-46C8-8AF5-74183183E6D9}" type="presParOf" srcId="{3728D636-6A52-4883-A599-8A29D1A5EACE}" destId="{C203E193-79F7-4562-9EC7-9EED8ACCEF25}" srcOrd="0" destOrd="0" presId="urn:microsoft.com/office/officeart/2005/8/layout/orgChart1"/>
    <dgm:cxn modelId="{585935FA-3146-4910-8811-7B969A05D71E}" type="presParOf" srcId="{C203E193-79F7-4562-9EC7-9EED8ACCEF25}" destId="{0F449048-6E51-471E-8D9C-5215D9E3AB10}" srcOrd="0" destOrd="0" presId="urn:microsoft.com/office/officeart/2005/8/layout/orgChart1"/>
    <dgm:cxn modelId="{7684441F-BA3C-4112-ABF5-877F93C6E6CC}" type="presParOf" srcId="{0F449048-6E51-471E-8D9C-5215D9E3AB10}" destId="{8F5F728B-729F-4FE0-BED7-04F1F0FD2AA4}" srcOrd="0" destOrd="0" presId="urn:microsoft.com/office/officeart/2005/8/layout/orgChart1"/>
    <dgm:cxn modelId="{B2D37D4E-6C58-4736-AD83-5858FF6B6B57}" type="presParOf" srcId="{0F449048-6E51-471E-8D9C-5215D9E3AB10}" destId="{98E6EFB2-0CEB-44CC-9203-E4FF2E015001}" srcOrd="1" destOrd="0" presId="urn:microsoft.com/office/officeart/2005/8/layout/orgChart1"/>
    <dgm:cxn modelId="{5BAB7DCD-52D3-43AC-ACD8-FD89FF848984}" type="presParOf" srcId="{C203E193-79F7-4562-9EC7-9EED8ACCEF25}" destId="{DBBA51C3-DB0F-4A87-AE08-FD2BB4E305B0}" srcOrd="1" destOrd="0" presId="urn:microsoft.com/office/officeart/2005/8/layout/orgChart1"/>
    <dgm:cxn modelId="{27FC29CE-29B8-4ED9-9E8F-E007B04886AD}" type="presParOf" srcId="{DBBA51C3-DB0F-4A87-AE08-FD2BB4E305B0}" destId="{FECE6B8F-178C-400F-977B-D863F161AD20}" srcOrd="0" destOrd="0" presId="urn:microsoft.com/office/officeart/2005/8/layout/orgChart1"/>
    <dgm:cxn modelId="{94ED9948-9EDA-450E-B1F3-40082D5D29DF}" type="presParOf" srcId="{DBBA51C3-DB0F-4A87-AE08-FD2BB4E305B0}" destId="{CEF8062B-90BA-4533-82E1-AF09616D3759}" srcOrd="1" destOrd="0" presId="urn:microsoft.com/office/officeart/2005/8/layout/orgChart1"/>
    <dgm:cxn modelId="{0C64C5E9-7224-48FA-9B51-7BC44A1BBDA0}" type="presParOf" srcId="{CEF8062B-90BA-4533-82E1-AF09616D3759}" destId="{51482FA6-3409-476E-86CB-68E4981FBE34}" srcOrd="0" destOrd="0" presId="urn:microsoft.com/office/officeart/2005/8/layout/orgChart1"/>
    <dgm:cxn modelId="{88182B1D-79F3-4920-B3C9-6FFA48B8AFCC}" type="presParOf" srcId="{51482FA6-3409-476E-86CB-68E4981FBE34}" destId="{98EFD915-C942-408B-9A43-694ECF2E22E6}" srcOrd="0" destOrd="0" presId="urn:microsoft.com/office/officeart/2005/8/layout/orgChart1"/>
    <dgm:cxn modelId="{B76B211C-4894-4773-B7E5-389E998FDB03}" type="presParOf" srcId="{51482FA6-3409-476E-86CB-68E4981FBE34}" destId="{C06088C2-AAF9-4BC9-88FC-BF6968873008}" srcOrd="1" destOrd="0" presId="urn:microsoft.com/office/officeart/2005/8/layout/orgChart1"/>
    <dgm:cxn modelId="{C95695C4-EA40-48C0-A12F-C1EB580ED03E}" type="presParOf" srcId="{CEF8062B-90BA-4533-82E1-AF09616D3759}" destId="{8B0CC1A5-FD40-4B86-957F-DF7A0D7D8CA8}" srcOrd="1" destOrd="0" presId="urn:microsoft.com/office/officeart/2005/8/layout/orgChart1"/>
    <dgm:cxn modelId="{89486B38-5A93-4DF8-8A58-84CC3C85A787}" type="presParOf" srcId="{CEF8062B-90BA-4533-82E1-AF09616D3759}" destId="{A2E4D838-542B-4657-9BB7-18E74E043D93}" srcOrd="2" destOrd="0" presId="urn:microsoft.com/office/officeart/2005/8/layout/orgChart1"/>
    <dgm:cxn modelId="{02F954E8-5497-4277-88FF-017061CEADCB}" type="presParOf" srcId="{DBBA51C3-DB0F-4A87-AE08-FD2BB4E305B0}" destId="{F5CC4EC6-7306-426E-AA9C-B88BF5AD42B2}" srcOrd="2" destOrd="0" presId="urn:microsoft.com/office/officeart/2005/8/layout/orgChart1"/>
    <dgm:cxn modelId="{0323EE40-C4BC-4A96-B770-01666ABC2CAF}" type="presParOf" srcId="{DBBA51C3-DB0F-4A87-AE08-FD2BB4E305B0}" destId="{A10A90DF-517B-4319-9013-1BB77F7338BA}" srcOrd="3" destOrd="0" presId="urn:microsoft.com/office/officeart/2005/8/layout/orgChart1"/>
    <dgm:cxn modelId="{F1FB7583-AB5A-4293-AEFB-03257C3721C4}" type="presParOf" srcId="{A10A90DF-517B-4319-9013-1BB77F7338BA}" destId="{8AF2C184-64C8-4783-875C-6CF10E88BA14}" srcOrd="0" destOrd="0" presId="urn:microsoft.com/office/officeart/2005/8/layout/orgChart1"/>
    <dgm:cxn modelId="{A2AFA48F-185D-4929-8A36-38B38C499E6A}" type="presParOf" srcId="{8AF2C184-64C8-4783-875C-6CF10E88BA14}" destId="{51A5A496-4BBA-4994-8342-BC5C7DB28707}" srcOrd="0" destOrd="0" presId="urn:microsoft.com/office/officeart/2005/8/layout/orgChart1"/>
    <dgm:cxn modelId="{AF6702B1-0862-41DC-8D9F-81B12A5BBC18}" type="presParOf" srcId="{8AF2C184-64C8-4783-875C-6CF10E88BA14}" destId="{59CB290D-9D25-41B8-B1DF-2EEB142C2E3C}" srcOrd="1" destOrd="0" presId="urn:microsoft.com/office/officeart/2005/8/layout/orgChart1"/>
    <dgm:cxn modelId="{75396713-C2CC-41B5-969C-240A8A311FCC}" type="presParOf" srcId="{A10A90DF-517B-4319-9013-1BB77F7338BA}" destId="{24C86E53-1C95-4E7E-BD44-1D56A613720F}" srcOrd="1" destOrd="0" presId="urn:microsoft.com/office/officeart/2005/8/layout/orgChart1"/>
    <dgm:cxn modelId="{AF185257-620C-44D4-943C-63F02FC4AA0B}" type="presParOf" srcId="{A10A90DF-517B-4319-9013-1BB77F7338BA}" destId="{4586CAEF-E130-44F8-80C7-ACF162EC3197}" srcOrd="2" destOrd="0" presId="urn:microsoft.com/office/officeart/2005/8/layout/orgChart1"/>
    <dgm:cxn modelId="{2816FA07-A539-4EB3-A66C-FFD7204B280E}" type="presParOf" srcId="{DBBA51C3-DB0F-4A87-AE08-FD2BB4E305B0}" destId="{DCB5DC0B-A065-4375-9785-DF35FB03790A}" srcOrd="4" destOrd="0" presId="urn:microsoft.com/office/officeart/2005/8/layout/orgChart1"/>
    <dgm:cxn modelId="{43E26393-EE92-44B3-88D2-32C33FFB7C2C}" type="presParOf" srcId="{DBBA51C3-DB0F-4A87-AE08-FD2BB4E305B0}" destId="{4D48DF6C-A21E-4A64-BB92-1B3CCFD06A1B}" srcOrd="5" destOrd="0" presId="urn:microsoft.com/office/officeart/2005/8/layout/orgChart1"/>
    <dgm:cxn modelId="{E31ED434-42E4-47C9-A360-7332C1029865}" type="presParOf" srcId="{4D48DF6C-A21E-4A64-BB92-1B3CCFD06A1B}" destId="{3F2FA93E-1C4B-4307-B4CF-2D98CF596FF2}" srcOrd="0" destOrd="0" presId="urn:microsoft.com/office/officeart/2005/8/layout/orgChart1"/>
    <dgm:cxn modelId="{E1C4E824-83FC-4528-8EAF-000D17E1B1E8}" type="presParOf" srcId="{3F2FA93E-1C4B-4307-B4CF-2D98CF596FF2}" destId="{A51FDABA-3CA3-473A-9B18-18BBA77B3D96}" srcOrd="0" destOrd="0" presId="urn:microsoft.com/office/officeart/2005/8/layout/orgChart1"/>
    <dgm:cxn modelId="{C322034F-CC98-416B-9A82-065B7A681A5A}" type="presParOf" srcId="{3F2FA93E-1C4B-4307-B4CF-2D98CF596FF2}" destId="{1E0DA73C-52A2-4CF6-A7E2-F9F7EACC3DEA}" srcOrd="1" destOrd="0" presId="urn:microsoft.com/office/officeart/2005/8/layout/orgChart1"/>
    <dgm:cxn modelId="{466477FB-BF60-4D7C-B311-57B17669415D}" type="presParOf" srcId="{4D48DF6C-A21E-4A64-BB92-1B3CCFD06A1B}" destId="{79223DA3-7F82-4C57-9813-931A28759E0A}" srcOrd="1" destOrd="0" presId="urn:microsoft.com/office/officeart/2005/8/layout/orgChart1"/>
    <dgm:cxn modelId="{79C7A686-DADE-496B-BC80-CCEAA1F939EF}" type="presParOf" srcId="{4D48DF6C-A21E-4A64-BB92-1B3CCFD06A1B}" destId="{08E7FFC4-5BDB-4F4F-9061-C34943FEE066}" srcOrd="2" destOrd="0" presId="urn:microsoft.com/office/officeart/2005/8/layout/orgChart1"/>
    <dgm:cxn modelId="{883793A2-B2E7-407E-ABD5-26A42CBF3C26}" type="presParOf" srcId="{C203E193-79F7-4562-9EC7-9EED8ACCEF25}" destId="{C04FC42F-297B-4F32-B9B6-33B6DAB970AA}" srcOrd="2" destOrd="0" presId="urn:microsoft.com/office/officeart/2005/8/layout/orgChart1"/>
    <dgm:cxn modelId="{AB3BB06D-F65C-412A-9050-2E586D7AD3B7}" type="presParOf" srcId="{C04FC42F-297B-4F32-B9B6-33B6DAB970AA}" destId="{EC9685BB-9DA8-4848-B704-28C3F038EE79}" srcOrd="0" destOrd="0" presId="urn:microsoft.com/office/officeart/2005/8/layout/orgChart1"/>
    <dgm:cxn modelId="{F0746179-FF8D-47C5-9BBA-646238AF487D}" type="presParOf" srcId="{C04FC42F-297B-4F32-B9B6-33B6DAB970AA}" destId="{5CB96E0E-DD41-45AF-9276-F83D65AE913A}" srcOrd="1" destOrd="0" presId="urn:microsoft.com/office/officeart/2005/8/layout/orgChart1"/>
    <dgm:cxn modelId="{CF574424-5623-48ED-862D-0615A55F09D6}" type="presParOf" srcId="{5CB96E0E-DD41-45AF-9276-F83D65AE913A}" destId="{1AF2F2A4-2B54-487A-AE8E-F648CE489D0B}" srcOrd="0" destOrd="0" presId="urn:microsoft.com/office/officeart/2005/8/layout/orgChart1"/>
    <dgm:cxn modelId="{80F31B01-E22D-45C8-BBBE-DD0785684B73}" type="presParOf" srcId="{1AF2F2A4-2B54-487A-AE8E-F648CE489D0B}" destId="{D079816C-BFA1-4333-94B7-E32E9313EBE6}" srcOrd="0" destOrd="0" presId="urn:microsoft.com/office/officeart/2005/8/layout/orgChart1"/>
    <dgm:cxn modelId="{70F58366-D26B-4FBE-AC06-B41625250BEE}" type="presParOf" srcId="{1AF2F2A4-2B54-487A-AE8E-F648CE489D0B}" destId="{641C7E20-FA7B-4D68-9D28-D4CD8E84AB28}" srcOrd="1" destOrd="0" presId="urn:microsoft.com/office/officeart/2005/8/layout/orgChart1"/>
    <dgm:cxn modelId="{240412E8-C798-4A5C-8CE9-4DD02411E06E}" type="presParOf" srcId="{5CB96E0E-DD41-45AF-9276-F83D65AE913A}" destId="{634547D6-7744-467C-AFFC-06DCD0358A6B}" srcOrd="1" destOrd="0" presId="urn:microsoft.com/office/officeart/2005/8/layout/orgChart1"/>
    <dgm:cxn modelId="{B27613BD-5F91-4995-A90F-220B9F0F0ED0}" type="presParOf" srcId="{5CB96E0E-DD41-45AF-9276-F83D65AE913A}" destId="{441D0DD3-D6B5-4812-864B-043026CAAB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160C68-BDB4-4787-B6D0-87FBCBC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3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14896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841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90485C-8D3B-43F6-9E0F-14969686B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14896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841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90485C-8D3B-43F6-9E0F-14969686B9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03871" y="6503758"/>
            <a:ext cx="594800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200"/>
            <a:r>
              <a:rPr lang="en-US" sz="1300" cap="all" dirty="0">
                <a:solidFill>
                  <a:srgbClr val="E3B000"/>
                </a:solidFill>
                <a:latin typeface="Roboto Light"/>
                <a:cs typeface="Roboto Light"/>
              </a:rPr>
              <a:t>PRESENTATION TITLE (EDIT ON MASTER)</a:t>
            </a:r>
          </a:p>
        </p:txBody>
      </p:sp>
    </p:spTree>
    <p:extLst>
      <p:ext uri="{BB962C8B-B14F-4D97-AF65-F5344CB8AC3E}">
        <p14:creationId xmlns:p14="http://schemas.microsoft.com/office/powerpoint/2010/main" val="196514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62795" cy="59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547687"/>
            <a:ext cx="457200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7687"/>
            <a:ext cx="586740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485C-8D3B-43F6-9E0F-14969686B944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6" y="510814"/>
            <a:ext cx="2251364" cy="58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90485C-8D3B-43F6-9E0F-14969686B9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6419088"/>
            <a:ext cx="1702023" cy="3288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703871" y="6503758"/>
            <a:ext cx="594800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200"/>
            <a:r>
              <a:rPr lang="en-US" sz="1050" cap="all" dirty="0" smtClean="0">
                <a:solidFill>
                  <a:srgbClr val="E3B000"/>
                </a:solidFill>
                <a:latin typeface="Roboto Light"/>
                <a:cs typeface="Roboto Light"/>
              </a:rPr>
              <a:t>ACA Reporting: preparing for 2016 deadlines</a:t>
            </a:r>
            <a:endParaRPr lang="en-US" sz="1050" cap="all" dirty="0">
              <a:solidFill>
                <a:srgbClr val="E3B000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92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aher.melinda@dorsey.com" TargetMode="External"/><Relationship Id="rId2" Type="http://schemas.openxmlformats.org/officeDocument/2006/relationships/hyperlink" Target="mailto:deckman.liz@dorsey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mailto:fistler.holly@dorsey.com" TargetMode="External"/><Relationship Id="rId4" Type="http://schemas.openxmlformats.org/officeDocument/2006/relationships/hyperlink" Target="mailto:seng.bob@dorse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214896"/>
          </a:xfrm>
        </p:spPr>
        <p:txBody>
          <a:bodyPr/>
          <a:lstStyle/>
          <a:p>
            <a:r>
              <a:rPr lang="en-US" dirty="0"/>
              <a:t>ACA Reporting:</a:t>
            </a:r>
            <a:br>
              <a:rPr lang="en-US" dirty="0"/>
            </a:br>
            <a:r>
              <a:rPr lang="en-US" dirty="0"/>
              <a:t>Preparing for 2016 </a:t>
            </a:r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5438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Bradley Arends</a:t>
            </a:r>
            <a:br>
              <a:rPr lang="en-US" dirty="0"/>
            </a:br>
            <a:r>
              <a:rPr lang="en-US" dirty="0"/>
              <a:t>Alliance Benefit Group Financial Services, Corp. </a:t>
            </a:r>
          </a:p>
          <a:p>
            <a:r>
              <a:rPr lang="en-US" dirty="0"/>
              <a:t>Stacey Rice</a:t>
            </a:r>
            <a:br>
              <a:rPr lang="en-US" dirty="0"/>
            </a:br>
            <a:r>
              <a:rPr lang="en-US" dirty="0"/>
              <a:t>Cargill, Incorporated</a:t>
            </a:r>
          </a:p>
          <a:p>
            <a:r>
              <a:rPr lang="en-US" dirty="0"/>
              <a:t>Liz Deckman</a:t>
            </a:r>
            <a:br>
              <a:rPr lang="en-US" dirty="0"/>
            </a:br>
            <a:r>
              <a:rPr lang="en-US" dirty="0"/>
              <a:t>Holly Fistler</a:t>
            </a:r>
            <a:br>
              <a:rPr lang="en-US" dirty="0"/>
            </a:br>
            <a:r>
              <a:rPr lang="en-US" dirty="0"/>
              <a:t>Melinda Maher</a:t>
            </a:r>
            <a:br>
              <a:rPr lang="en-US" dirty="0"/>
            </a:br>
            <a:r>
              <a:rPr lang="en-US" dirty="0"/>
              <a:t>Bob Seng</a:t>
            </a:r>
            <a:br>
              <a:rPr lang="en-US" dirty="0"/>
            </a:br>
            <a:r>
              <a:rPr lang="en-US" dirty="0"/>
              <a:t>Dorsey &amp; Whitney </a:t>
            </a:r>
            <a:r>
              <a:rPr lang="en-US" dirty="0" smtClean="0"/>
              <a:t>LLP</a:t>
            </a:r>
          </a:p>
          <a:p>
            <a:r>
              <a:rPr lang="en-US" dirty="0" smtClean="0"/>
              <a:t>July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Find Your Controlled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“Controlled group” is an IRS term used to describe companies under common control.</a:t>
            </a:r>
          </a:p>
        </p:txBody>
      </p:sp>
    </p:spTree>
    <p:extLst>
      <p:ext uri="{BB962C8B-B14F-4D97-AF65-F5344CB8AC3E}">
        <p14:creationId xmlns:p14="http://schemas.microsoft.com/office/powerpoint/2010/main" val="10939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Controlled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Controlled Groups come in a few flavors</a:t>
            </a:r>
          </a:p>
          <a:p>
            <a:r>
              <a:rPr lang="en-US" dirty="0" smtClean="0"/>
              <a:t>Parent – Subsidiary</a:t>
            </a:r>
          </a:p>
          <a:p>
            <a:r>
              <a:rPr lang="en-US" dirty="0" smtClean="0"/>
              <a:t>Brother – Sister</a:t>
            </a:r>
          </a:p>
          <a:p>
            <a:r>
              <a:rPr lang="en-US" dirty="0" smtClean="0"/>
              <a:t>Affiliated Service</a:t>
            </a:r>
          </a:p>
          <a:p>
            <a:r>
              <a:rPr lang="en-US" dirty="0" smtClean="0"/>
              <a:t>Combinations of these</a:t>
            </a:r>
          </a:p>
        </p:txBody>
      </p:sp>
    </p:spTree>
    <p:extLst>
      <p:ext uri="{BB962C8B-B14F-4D97-AF65-F5344CB8AC3E}">
        <p14:creationId xmlns:p14="http://schemas.microsoft.com/office/powerpoint/2010/main" val="33695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Controlled Group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Talk to your tax people</a:t>
            </a:r>
          </a:p>
          <a:p>
            <a:r>
              <a:rPr lang="en-US" dirty="0" smtClean="0"/>
              <a:t>Look at your IRS determination letter filings for qualified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3098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Controlled Group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Individuals, trusts, partnerships that own groups of companies (brother-sister)</a:t>
            </a:r>
          </a:p>
          <a:p>
            <a:r>
              <a:rPr lang="en-US" dirty="0" smtClean="0"/>
              <a:t>Churches or government institutions with various operations (good faith interpretation)</a:t>
            </a:r>
          </a:p>
          <a:p>
            <a:r>
              <a:rPr lang="en-US" dirty="0" smtClean="0"/>
              <a:t>Groups of companies that or partnerships that provide services to each other (affiliated service groups)</a:t>
            </a:r>
          </a:p>
        </p:txBody>
      </p:sp>
    </p:spTree>
    <p:extLst>
      <p:ext uri="{BB962C8B-B14F-4D97-AF65-F5344CB8AC3E}">
        <p14:creationId xmlns:p14="http://schemas.microsoft.com/office/powerpoint/2010/main" val="27679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1094-C – Controlled Groups to Aggregated ALE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Any controlled group with an average of 50 or more FTEs on business days in 2014 is an </a:t>
            </a:r>
            <a:r>
              <a:rPr lang="en-US" dirty="0" smtClean="0">
                <a:solidFill>
                  <a:srgbClr val="00B0F0"/>
                </a:solidFill>
              </a:rPr>
              <a:t>“Aggregated ALE Group” </a:t>
            </a:r>
            <a:r>
              <a:rPr lang="en-US" dirty="0" smtClean="0"/>
              <a:t>for 2015</a:t>
            </a:r>
          </a:p>
        </p:txBody>
      </p:sp>
    </p:spTree>
    <p:extLst>
      <p:ext uri="{BB962C8B-B14F-4D97-AF65-F5344CB8AC3E}">
        <p14:creationId xmlns:p14="http://schemas.microsoft.com/office/powerpoint/2010/main" val="2383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1094-C –  What it Means to be an Aggregated ALE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Aggregated ALE Groups </a:t>
            </a:r>
            <a:r>
              <a:rPr lang="en-US" dirty="0" smtClean="0"/>
              <a:t>are subject to the Employer Mandate in 2015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Aggregated ALE Groups </a:t>
            </a:r>
            <a:r>
              <a:rPr lang="en-US" dirty="0" smtClean="0"/>
              <a:t>are subject to ACA reporting for 2015 calendar year</a:t>
            </a:r>
          </a:p>
          <a:p>
            <a:r>
              <a:rPr lang="en-US" dirty="0" smtClean="0"/>
              <a:t>See 1094/1095-C instructions at page 9 for a definition of </a:t>
            </a:r>
            <a:r>
              <a:rPr lang="en-US" dirty="0" smtClean="0">
                <a:solidFill>
                  <a:srgbClr val="00B0F0"/>
                </a:solidFill>
              </a:rPr>
              <a:t>“Aggregated ALE Group”</a:t>
            </a:r>
          </a:p>
        </p:txBody>
      </p:sp>
    </p:spTree>
    <p:extLst>
      <p:ext uri="{BB962C8B-B14F-4D97-AF65-F5344CB8AC3E}">
        <p14:creationId xmlns:p14="http://schemas.microsoft.com/office/powerpoint/2010/main" val="1247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447800"/>
            <a:ext cx="76200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Aggregated ALE Group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47084"/>
              </p:ext>
            </p:extLst>
          </p:nvPr>
        </p:nvGraphicFramePr>
        <p:xfrm>
          <a:off x="1066800" y="2057400"/>
          <a:ext cx="6858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205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Aggregated ALE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 – It’s 2015. Where are your Employees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7345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are looking for common law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Seasonal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1094-C – ALE Member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371600"/>
            <a:ext cx="65532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“</a:t>
            </a:r>
            <a:r>
              <a:rPr lang="en-US" dirty="0" smtClean="0">
                <a:solidFill>
                  <a:srgbClr val="00B0F0"/>
                </a:solidFill>
              </a:rPr>
              <a:t>ALE Member” </a:t>
            </a:r>
            <a:r>
              <a:rPr lang="en-US" dirty="0" smtClean="0"/>
              <a:t>is a Member of an Aggregated ALE Group that:</a:t>
            </a:r>
          </a:p>
          <a:p>
            <a:r>
              <a:rPr lang="en-US" dirty="0" smtClean="0"/>
              <a:t>Has its own EIN</a:t>
            </a:r>
          </a:p>
          <a:p>
            <a:r>
              <a:rPr lang="en-US" dirty="0" smtClean="0"/>
              <a:t>Has 1 or more employees</a:t>
            </a:r>
          </a:p>
        </p:txBody>
      </p:sp>
    </p:spTree>
    <p:extLst>
      <p:ext uri="{BB962C8B-B14F-4D97-AF65-F5344CB8AC3E}">
        <p14:creationId xmlns:p14="http://schemas.microsoft.com/office/powerpoint/2010/main" val="25115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1094-C – ALE Member Responsibilities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2590800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00B0F0"/>
                </a:solidFill>
              </a:rPr>
              <a:t>“ALE Member” </a:t>
            </a:r>
            <a:r>
              <a:rPr lang="en-US" dirty="0" smtClean="0"/>
              <a:t>is responsible for filing a Form 1094-C.</a:t>
            </a:r>
          </a:p>
          <a:p>
            <a:r>
              <a:rPr lang="en-US" dirty="0" smtClean="0"/>
              <a:t>Some </a:t>
            </a:r>
            <a:r>
              <a:rPr lang="en-US" dirty="0">
                <a:solidFill>
                  <a:srgbClr val="00B0F0"/>
                </a:solidFill>
              </a:rPr>
              <a:t>“ALE </a:t>
            </a:r>
            <a:r>
              <a:rPr lang="en-US" dirty="0" smtClean="0">
                <a:solidFill>
                  <a:srgbClr val="00B0F0"/>
                </a:solidFill>
              </a:rPr>
              <a:t>Members”</a:t>
            </a:r>
            <a:r>
              <a:rPr lang="en-US" dirty="0"/>
              <a:t> </a:t>
            </a:r>
            <a:r>
              <a:rPr lang="en-US" dirty="0" smtClean="0"/>
              <a:t>may file multiple Forms </a:t>
            </a:r>
            <a:br>
              <a:rPr lang="en-US" dirty="0" smtClean="0"/>
            </a:br>
            <a:r>
              <a:rPr lang="en-US" dirty="0" smtClean="0"/>
              <a:t>1094-C, but one of those forms should be the “Authoritative Transmittal.”</a:t>
            </a:r>
          </a:p>
        </p:txBody>
      </p:sp>
    </p:spTree>
    <p:extLst>
      <p:ext uri="{BB962C8B-B14F-4D97-AF65-F5344CB8AC3E}">
        <p14:creationId xmlns:p14="http://schemas.microsoft.com/office/powerpoint/2010/main" val="36493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574800"/>
            <a:ext cx="75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Dorsey ERISA blog link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Tweet this event at </a:t>
            </a:r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en-US" dirty="0" err="1" smtClean="0">
                <a:solidFill>
                  <a:schemeClr val="tx1"/>
                </a:solidFill>
              </a:rPr>
              <a:t>dorseyACA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 us on Twitter using: </a:t>
            </a:r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dorseyERISA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71800"/>
            <a:ext cx="1428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447800"/>
            <a:ext cx="76200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Aggregated ALE Group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61429"/>
              </p:ext>
            </p:extLst>
          </p:nvPr>
        </p:nvGraphicFramePr>
        <p:xfrm>
          <a:off x="1066800" y="2057400"/>
          <a:ext cx="6858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205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ALE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Aggregated ALE Group</a:t>
            </a:r>
            <a:endParaRPr lang="en-US" dirty="0"/>
          </a:p>
        </p:txBody>
      </p:sp>
      <p:pic>
        <p:nvPicPr>
          <p:cNvPr id="4" name="Picture 2" descr="C:\Users\seng.bob\Desktop\1095cpicture 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0" y="1371600"/>
            <a:ext cx="7832699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86200"/>
          </a:xfrm>
        </p:spPr>
        <p:txBody>
          <a:bodyPr/>
          <a:lstStyle/>
          <a:p>
            <a:r>
              <a:rPr lang="en-US" dirty="0" smtClean="0"/>
              <a:t>1094-C – Applied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1094-C, Part I</a:t>
            </a:r>
            <a:endParaRPr lang="en-US" dirty="0"/>
          </a:p>
        </p:txBody>
      </p:sp>
      <p:pic>
        <p:nvPicPr>
          <p:cNvPr id="6" name="Picture 3" descr="C:\Users\seng.bob\Desktop\1094cPar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3" y="1836822"/>
            <a:ext cx="76369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172200" y="2895600"/>
            <a:ext cx="1219200" cy="541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32523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1094-C, Part II, Lines 19-21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29600" cy="122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743200" y="30480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6253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ame as controlled group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33600" y="3276600"/>
            <a:ext cx="990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518160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IV is a list of controlled group members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09800" y="16002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21877" y="1227937"/>
            <a:ext cx="538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ALE Member files 1 “authoritative transmittal”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1094-C, Part II, </a:t>
            </a:r>
            <a:r>
              <a:rPr lang="en-US" altLang="en-US" dirty="0" smtClean="0"/>
              <a:t>Line 22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13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1094-C, Part </a:t>
            </a:r>
            <a:r>
              <a:rPr lang="en-US" altLang="en-US" dirty="0" smtClean="0"/>
              <a:t>II</a:t>
            </a:r>
            <a:r>
              <a:rPr lang="en-US" altLang="en-US" dirty="0"/>
              <a:t>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34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1094-C, Part </a:t>
            </a:r>
            <a:r>
              <a:rPr lang="en-US" altLang="en-US" dirty="0" smtClean="0"/>
              <a:t>IV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7127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43815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list of “ALE Members,” aka, your controlled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Cleanse the Palate</a:t>
            </a:r>
            <a:br>
              <a:rPr lang="en-US" altLang="en-US" dirty="0" smtClean="0"/>
            </a:br>
            <a:r>
              <a:rPr lang="en-US" altLang="en-US" dirty="0" smtClean="0"/>
              <a:t>(healthyeating.sfgate.com)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286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Crackers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Lemon sorbet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Pickled ginger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Milk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18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And Start Thinking About Form 1095-C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Like a W-2</a:t>
            </a:r>
          </a:p>
          <a:p>
            <a:r>
              <a:rPr lang="en-US" dirty="0" smtClean="0"/>
              <a:t>Shows whether offer of coverage has been made </a:t>
            </a:r>
          </a:p>
          <a:p>
            <a:pPr lvl="1"/>
            <a:r>
              <a:rPr lang="en-US" dirty="0" smtClean="0"/>
              <a:t>Employer Mandate</a:t>
            </a:r>
          </a:p>
          <a:p>
            <a:pPr lvl="1"/>
            <a:r>
              <a:rPr lang="en-US" dirty="0" smtClean="0"/>
              <a:t>Subsidies</a:t>
            </a:r>
            <a:endParaRPr lang="en-US" dirty="0"/>
          </a:p>
          <a:p>
            <a:r>
              <a:rPr lang="en-US" dirty="0" smtClean="0"/>
              <a:t>Filed with the IRS</a:t>
            </a:r>
          </a:p>
          <a:p>
            <a:r>
              <a:rPr lang="en-US" dirty="0" smtClean="0"/>
              <a:t>Distributed to Employees</a:t>
            </a:r>
          </a:p>
        </p:txBody>
      </p:sp>
    </p:spTree>
    <p:extLst>
      <p:ext uri="{BB962C8B-B14F-4D97-AF65-F5344CB8AC3E}">
        <p14:creationId xmlns:p14="http://schemas.microsoft.com/office/powerpoint/2010/main" val="16392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819400"/>
          </a:xfrm>
        </p:spPr>
        <p:txBody>
          <a:bodyPr/>
          <a:lstStyle/>
          <a:p>
            <a:r>
              <a:rPr lang="en-US" dirty="0" smtClean="0"/>
              <a:t>NEWS FLASH:  More ACA rules delayed …!!!!</a:t>
            </a:r>
          </a:p>
          <a:p>
            <a:r>
              <a:rPr lang="en-US" dirty="0" smtClean="0"/>
              <a:t>King v. Burwell</a:t>
            </a:r>
          </a:p>
          <a:p>
            <a:r>
              <a:rPr lang="en-US" dirty="0" smtClean="0"/>
              <a:t>Black/Thompson (HR 2712)</a:t>
            </a:r>
          </a:p>
          <a:p>
            <a:r>
              <a:rPr lang="en-US" dirty="0" smtClean="0"/>
              <a:t>Warner/Portman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1095-C / Some Terms &amp;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identifying full-time employees</a:t>
            </a:r>
          </a:p>
          <a:p>
            <a:pPr lvl="1"/>
            <a:r>
              <a:rPr lang="en-US" dirty="0" smtClean="0"/>
              <a:t>Monthly measurement period</a:t>
            </a:r>
          </a:p>
          <a:p>
            <a:pPr lvl="1"/>
            <a:r>
              <a:rPr lang="en-US" dirty="0" smtClean="0"/>
              <a:t>Look-back measurement period</a:t>
            </a:r>
          </a:p>
          <a:p>
            <a:pPr lvl="2"/>
            <a:r>
              <a:rPr lang="en-US" dirty="0" smtClean="0"/>
              <a:t>Initial measurement period</a:t>
            </a:r>
          </a:p>
          <a:p>
            <a:pPr lvl="2"/>
            <a:r>
              <a:rPr lang="en-US" dirty="0" smtClean="0"/>
              <a:t>Standard measurement period</a:t>
            </a:r>
          </a:p>
          <a:p>
            <a:pPr lvl="2"/>
            <a:r>
              <a:rPr lang="en-US" dirty="0" smtClean="0"/>
              <a:t>Stability period</a:t>
            </a:r>
          </a:p>
          <a:p>
            <a:r>
              <a:rPr lang="en-US" dirty="0" smtClean="0"/>
              <a:t>Limited Non-Assessment Period</a:t>
            </a:r>
          </a:p>
          <a:p>
            <a:r>
              <a:rPr lang="en-US" dirty="0" smtClean="0"/>
              <a:t>Multiemployer interim rule relief</a:t>
            </a:r>
          </a:p>
          <a:p>
            <a:r>
              <a:rPr lang="en-US" dirty="0" smtClean="0"/>
              <a:t>Qualifying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0864" y="1431762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Ongoing full-time employee</a:t>
            </a:r>
          </a:p>
          <a:p>
            <a:pPr lvl="1"/>
            <a:r>
              <a:rPr lang="en-US" altLang="en-US" dirty="0" smtClean="0"/>
              <a:t>Employee and spouse enrolled in minimum value self-insured plan all year; child added in July</a:t>
            </a:r>
          </a:p>
          <a:p>
            <a:pPr lvl="1"/>
            <a:r>
              <a:rPr lang="en-US" altLang="en-US" dirty="0" smtClean="0"/>
              <a:t>Self-only, minimum value coverage is $110/month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3" y="2879562"/>
            <a:ext cx="7611761" cy="3200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1179" y="1455825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Newly hired full-time employee</a:t>
            </a:r>
          </a:p>
          <a:p>
            <a:pPr lvl="1"/>
            <a:r>
              <a:rPr lang="en-US" altLang="en-US" dirty="0" smtClean="0"/>
              <a:t>Employee hired March 15</a:t>
            </a:r>
            <a:r>
              <a:rPr lang="en-US" altLang="en-US" baseline="30000" dirty="0" smtClean="0"/>
              <a:t>th</a:t>
            </a:r>
          </a:p>
          <a:p>
            <a:pPr lvl="1"/>
            <a:r>
              <a:rPr lang="en-US" altLang="en-US" dirty="0" smtClean="0"/>
              <a:t>Waiting period: employees eligible on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of month after 60 days of employment</a:t>
            </a:r>
          </a:p>
          <a:p>
            <a:pPr lvl="1"/>
            <a:r>
              <a:rPr lang="en-US" altLang="en-US" dirty="0" smtClean="0"/>
              <a:t>“Qualifying Offer” made on June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4" y="4031137"/>
            <a:ext cx="8503920" cy="16076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3299" y="3352800"/>
            <a:ext cx="19812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Not offered coverage</a:t>
            </a:r>
            <a:endParaRPr lang="en-US" sz="14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001782" y="2544583"/>
            <a:ext cx="308332" cy="2527301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6513333" y="2017536"/>
            <a:ext cx="308334" cy="3581399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4050" y="3352800"/>
            <a:ext cx="18669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  <p:sp>
        <p:nvSpPr>
          <p:cNvPr id="9" name="Left Brace 8"/>
          <p:cNvSpPr/>
          <p:nvPr/>
        </p:nvSpPr>
        <p:spPr>
          <a:xfrm rot="16200000" flipV="1">
            <a:off x="2126938" y="5340662"/>
            <a:ext cx="318123" cy="914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7499" y="5953780"/>
            <a:ext cx="1371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Not yet an employee</a:t>
            </a:r>
            <a:endParaRPr lang="en-US" sz="1400" dirty="0"/>
          </a:p>
        </p:txBody>
      </p:sp>
      <p:sp>
        <p:nvSpPr>
          <p:cNvPr id="11" name="Left Brace 10"/>
          <p:cNvSpPr/>
          <p:nvPr/>
        </p:nvSpPr>
        <p:spPr>
          <a:xfrm rot="16200000" flipV="1">
            <a:off x="3628711" y="5199460"/>
            <a:ext cx="318123" cy="1263651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98799" y="6051321"/>
            <a:ext cx="137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Waiting period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5950" y="6016823"/>
            <a:ext cx="19431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Enrolled in coverage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16200000" flipV="1">
            <a:off x="6500632" y="4049537"/>
            <a:ext cx="308334" cy="3581399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1179" y="1455825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Newly hired variable hour employee</a:t>
            </a:r>
          </a:p>
          <a:p>
            <a:pPr lvl="1"/>
            <a:r>
              <a:rPr lang="en-US" altLang="en-US" dirty="0" smtClean="0"/>
              <a:t>Employee hired March 15</a:t>
            </a:r>
            <a:r>
              <a:rPr lang="en-US" altLang="en-US" baseline="30000" dirty="0" smtClean="0"/>
              <a:t>th </a:t>
            </a:r>
            <a:r>
              <a:rPr lang="en-US" altLang="en-US" dirty="0" smtClean="0"/>
              <a:t>with variable schedule</a:t>
            </a:r>
          </a:p>
          <a:p>
            <a:pPr lvl="1"/>
            <a:r>
              <a:rPr lang="en-US" altLang="en-US" dirty="0" smtClean="0"/>
              <a:t>Initial measurement period March 15, 2015 through March 14, 2016</a:t>
            </a:r>
          </a:p>
          <a:p>
            <a:pPr lvl="1"/>
            <a:r>
              <a:rPr lang="en-US" altLang="en-US" dirty="0" smtClean="0"/>
              <a:t>No Form 1095-C for 2015 – not (yet) a full-time employee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810000"/>
            <a:ext cx="7162800" cy="1836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[No Form 1095-C for 2015]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1179" y="1455825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Newly hired variable hour employee (cont’d)</a:t>
            </a:r>
          </a:p>
          <a:p>
            <a:pPr lvl="1"/>
            <a:r>
              <a:rPr lang="en-US" altLang="en-US" dirty="0" smtClean="0"/>
              <a:t>Employee averages 32 hours/week </a:t>
            </a:r>
          </a:p>
          <a:p>
            <a:pPr lvl="1"/>
            <a:r>
              <a:rPr lang="en-US" altLang="en-US" dirty="0" smtClean="0"/>
              <a:t>No waiting period; employee is eligible first of month following end of initial measurement period</a:t>
            </a:r>
          </a:p>
          <a:p>
            <a:pPr lvl="1"/>
            <a:r>
              <a:rPr lang="en-US" altLang="en-US" dirty="0" smtClean="0"/>
              <a:t>Form 1095-C for 2016: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2163"/>
            <a:ext cx="8503920" cy="16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5400000">
            <a:off x="2468383" y="3081516"/>
            <a:ext cx="308332" cy="14605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1949" y="3346290"/>
            <a:ext cx="19812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Not offered coverage</a:t>
            </a:r>
            <a:endParaRPr lang="en-US" sz="1400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5941833" y="1446036"/>
            <a:ext cx="308333" cy="4724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4639" y="3352800"/>
            <a:ext cx="2462720" cy="307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1623" y="5976660"/>
            <a:ext cx="1905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Initial measurement period</a:t>
            </a:r>
            <a:endParaRPr lang="en-US" sz="1400" dirty="0"/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5941833" y="3492939"/>
            <a:ext cx="308333" cy="4724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24449" y="6001146"/>
            <a:ext cx="19431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Enrolled in coverage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16200000" flipV="1">
            <a:off x="2369957" y="5124889"/>
            <a:ext cx="308332" cy="14605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2" y="1560098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Terminated employee</a:t>
            </a:r>
          </a:p>
          <a:p>
            <a:pPr lvl="1"/>
            <a:r>
              <a:rPr lang="en-US" altLang="en-US" dirty="0" smtClean="0"/>
              <a:t>Employee waived coverage at open enrollment</a:t>
            </a:r>
            <a:endParaRPr lang="en-US" altLang="en-US" baseline="30000" dirty="0" smtClean="0"/>
          </a:p>
          <a:p>
            <a:pPr lvl="1"/>
            <a:r>
              <a:rPr lang="en-US" altLang="en-US" dirty="0" smtClean="0"/>
              <a:t>Self-only, minimum value coverage is $110/month</a:t>
            </a:r>
          </a:p>
          <a:p>
            <a:pPr lvl="2"/>
            <a:r>
              <a:rPr lang="en-US" altLang="en-US" sz="1600" dirty="0" smtClean="0"/>
              <a:t>Employer set employee contributions using W-2 safe harbor</a:t>
            </a:r>
          </a:p>
          <a:p>
            <a:pPr lvl="1"/>
            <a:r>
              <a:rPr lang="en-US" altLang="en-US" dirty="0" smtClean="0"/>
              <a:t>Employment terminated on August 15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; plan offers coverage through date of termination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3865266" y="1960267"/>
            <a:ext cx="346667" cy="41148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 flipV="1">
            <a:off x="3776366" y="4081166"/>
            <a:ext cx="346667" cy="39878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7239" y="3578424"/>
            <a:ext cx="2462720" cy="307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7351534" y="3164066"/>
            <a:ext cx="308332" cy="17526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15100" y="3530601"/>
            <a:ext cx="19812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Not offered coverage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8899" y="6248400"/>
            <a:ext cx="228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 satisfies safe harbor</a:t>
            </a:r>
            <a:endParaRPr lang="en-US" sz="1400" dirty="0"/>
          </a:p>
        </p:txBody>
      </p:sp>
      <p:sp>
        <p:nvSpPr>
          <p:cNvPr id="13" name="Left Brace 12"/>
          <p:cNvSpPr/>
          <p:nvPr/>
        </p:nvSpPr>
        <p:spPr>
          <a:xfrm rot="16200000" flipV="1">
            <a:off x="7122934" y="4966515"/>
            <a:ext cx="308332" cy="22098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6229232"/>
            <a:ext cx="3246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Employed part of Aug.; then not an employee 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4279"/>
            <a:ext cx="8503920" cy="15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7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62528" y="1415720"/>
            <a:ext cx="7696200" cy="41910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Terminating employee elects COBRA coverage </a:t>
            </a:r>
          </a:p>
          <a:p>
            <a:pPr lvl="1" eaLnBrk="1" hangingPunct="1"/>
            <a:r>
              <a:rPr lang="en-US" altLang="en-US" sz="2000" dirty="0" smtClean="0"/>
              <a:t>Employee, family enrolled in minimum value coverage </a:t>
            </a:r>
            <a:endParaRPr lang="en-US" altLang="en-US" sz="2000" baseline="30000" dirty="0" smtClean="0"/>
          </a:p>
          <a:p>
            <a:pPr lvl="1" eaLnBrk="1" hangingPunct="1"/>
            <a:r>
              <a:rPr lang="en-US" altLang="en-US" sz="2000" dirty="0" smtClean="0"/>
              <a:t>Self-only, minimum value coverage is $110/month</a:t>
            </a:r>
          </a:p>
          <a:p>
            <a:pPr lvl="1" eaLnBrk="1" hangingPunct="1"/>
            <a:r>
              <a:rPr lang="en-US" altLang="en-US" sz="2000" dirty="0" smtClean="0"/>
              <a:t>Employment terminated on July 20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; plan offers coverage through date of termination</a:t>
            </a:r>
          </a:p>
          <a:p>
            <a:pPr lvl="1" eaLnBrk="1" hangingPunct="1"/>
            <a:r>
              <a:rPr lang="en-US" altLang="en-US" sz="2000" dirty="0" smtClean="0"/>
              <a:t>COBRA offered and accepted for family; $300/month for single coverage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4260763"/>
            <a:ext cx="8503920" cy="16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>
          <a:xfrm rot="5400000">
            <a:off x="5059067" y="812799"/>
            <a:ext cx="346667" cy="64516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1040" y="3557491"/>
            <a:ext cx="2462720" cy="307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  <p:sp>
        <p:nvSpPr>
          <p:cNvPr id="10" name="Left Brace 9"/>
          <p:cNvSpPr/>
          <p:nvPr/>
        </p:nvSpPr>
        <p:spPr>
          <a:xfrm rot="16200000" flipV="1">
            <a:off x="3319166" y="4538366"/>
            <a:ext cx="346667" cy="3073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49499" y="6248400"/>
            <a:ext cx="228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Employee premium</a:t>
            </a:r>
            <a:endParaRPr lang="en-US" sz="1400" dirty="0"/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6818134" y="4665366"/>
            <a:ext cx="308332" cy="2819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49240" y="6229232"/>
            <a:ext cx="3246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COBRA premium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2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8255" y="1503951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Reduction in hours (Monthly Measurement)</a:t>
            </a:r>
          </a:p>
          <a:p>
            <a:pPr lvl="1"/>
            <a:r>
              <a:rPr lang="en-US" altLang="en-US" dirty="0" smtClean="0"/>
              <a:t>Employee, family enrolled in minimum value coverage </a:t>
            </a:r>
            <a:endParaRPr lang="en-US" altLang="en-US" baseline="30000" dirty="0" smtClean="0"/>
          </a:p>
          <a:p>
            <a:pPr lvl="1"/>
            <a:r>
              <a:rPr lang="en-US" altLang="en-US" dirty="0" smtClean="0"/>
              <a:t>Self-only, minimum value coverage is $110/month</a:t>
            </a:r>
          </a:p>
          <a:p>
            <a:pPr lvl="1"/>
            <a:r>
              <a:rPr lang="en-US" altLang="en-US" dirty="0" smtClean="0"/>
              <a:t>Employee goes to part-time hours in August; coverage terminates end of July</a:t>
            </a:r>
          </a:p>
          <a:p>
            <a:pPr lvl="1"/>
            <a:r>
              <a:rPr lang="en-US" altLang="en-US" dirty="0" smtClean="0"/>
              <a:t>COBRA offered waived; $300/month for single coverage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4823"/>
            <a:ext cx="8503920" cy="1598878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>
          <a:xfrm rot="16200000" flipV="1">
            <a:off x="3573166" y="4284366"/>
            <a:ext cx="346667" cy="35814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8899" y="6248400"/>
            <a:ext cx="228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Enrolled in coverage</a:t>
            </a:r>
            <a:endParaRPr lang="en-US" sz="1400" dirty="0"/>
          </a:p>
        </p:txBody>
      </p:sp>
      <p:sp>
        <p:nvSpPr>
          <p:cNvPr id="10" name="Left Brace 9"/>
          <p:cNvSpPr/>
          <p:nvPr/>
        </p:nvSpPr>
        <p:spPr>
          <a:xfrm rot="16200000" flipV="1">
            <a:off x="7084834" y="4932066"/>
            <a:ext cx="308332" cy="2286000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6229232"/>
            <a:ext cx="32461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Not enrolled; part time employee</a:t>
            </a:r>
            <a:endParaRPr lang="en-US" sz="11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5059067" y="812799"/>
            <a:ext cx="346667" cy="64516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1040" y="3557490"/>
            <a:ext cx="2462720" cy="307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21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8255" y="1503951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Reduction in hours (Look Back Measurement)</a:t>
            </a:r>
          </a:p>
          <a:p>
            <a:pPr lvl="1"/>
            <a:r>
              <a:rPr lang="en-US" altLang="en-US" dirty="0" smtClean="0"/>
              <a:t>Variable hour employee, family enrolled in minimum value coverage </a:t>
            </a:r>
            <a:endParaRPr lang="en-US" altLang="en-US" baseline="30000" dirty="0" smtClean="0"/>
          </a:p>
          <a:p>
            <a:pPr lvl="1"/>
            <a:r>
              <a:rPr lang="en-US" altLang="en-US" dirty="0" smtClean="0"/>
              <a:t>Self-only, minimum value coverage is $110/month</a:t>
            </a:r>
          </a:p>
          <a:p>
            <a:pPr lvl="1"/>
            <a:r>
              <a:rPr lang="en-US" altLang="en-US" dirty="0" smtClean="0"/>
              <a:t>Employee goes to part-time hours in August; coverage continues through end of stability period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9400" y="6214067"/>
            <a:ext cx="228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Enrolled in coverage</a:t>
            </a:r>
            <a:endParaRPr lang="en-US" sz="14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5059067" y="757533"/>
            <a:ext cx="346667" cy="64516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1040" y="3502225"/>
            <a:ext cx="2462720" cy="307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Offered coverage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4191000"/>
            <a:ext cx="8503920" cy="16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Brace 13"/>
          <p:cNvSpPr/>
          <p:nvPr/>
        </p:nvSpPr>
        <p:spPr>
          <a:xfrm rot="16200000" flipV="1">
            <a:off x="5020965" y="2814933"/>
            <a:ext cx="346667" cy="6451602"/>
          </a:xfrm>
          <a:prstGeom prst="leftBrace">
            <a:avLst>
              <a:gd name="adj1" fmla="val 45067"/>
              <a:gd name="adj2" fmla="val 49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8465" y="1263321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COBRA coverage for non-employee</a:t>
            </a:r>
          </a:p>
          <a:p>
            <a:pPr lvl="1"/>
            <a:r>
              <a:rPr lang="en-US" altLang="en-US" dirty="0" smtClean="0"/>
              <a:t>Employee and spouse enrolled in minimum value coverage; divorce on May 15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For January through May, spouse reported on employee’s Form 1095-C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124200"/>
            <a:ext cx="8503920" cy="31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67200" y="5791200"/>
            <a:ext cx="25908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Pieces of ACA especially relevant for </a:t>
            </a:r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 Shared Responsibility Provisions (Employer Mandate)</a:t>
            </a:r>
          </a:p>
          <a:p>
            <a:r>
              <a:rPr lang="en-US" dirty="0" smtClean="0"/>
              <a:t>Individual Shared Responsibility (Individual Mandate)</a:t>
            </a:r>
          </a:p>
          <a:p>
            <a:r>
              <a:rPr lang="en-US" dirty="0" smtClean="0"/>
              <a:t>Subsidies / Premium Tax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Examples – Form 1095-C, Lines 14-16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50234" y="1519993"/>
            <a:ext cx="7696200" cy="4191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For June through December, former spouse receives </a:t>
            </a:r>
            <a:r>
              <a:rPr lang="en-US" altLang="en-US" sz="2000" u="sng" dirty="0"/>
              <a:t>separate</a:t>
            </a:r>
            <a:r>
              <a:rPr lang="en-US" altLang="en-US" sz="2000" dirty="0"/>
              <a:t> Form 1095-C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 smtClean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0" y="2823412"/>
            <a:ext cx="8147304" cy="26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70894" y="4953000"/>
            <a:ext cx="25908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Form </a:t>
            </a:r>
            <a:r>
              <a:rPr lang="en-US" altLang="en-US" dirty="0"/>
              <a:t>1095-C, </a:t>
            </a:r>
            <a:r>
              <a:rPr lang="en-US" altLang="en-US" dirty="0" smtClean="0"/>
              <a:t>Part III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43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191000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I really need SSNs?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Rules for checking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165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Elizabeth Deckman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Dorsey &amp; Whitney │Seattle</a:t>
            </a:r>
            <a:br>
              <a:rPr lang="en-US" b="0" dirty="0"/>
            </a:br>
            <a:r>
              <a:rPr lang="en-US" b="0" dirty="0"/>
              <a:t>Partner</a:t>
            </a:r>
            <a:br>
              <a:rPr lang="en-US" b="0" dirty="0"/>
            </a:br>
            <a:r>
              <a:rPr lang="en-US" b="0" dirty="0"/>
              <a:t>(206) 903-2419</a:t>
            </a:r>
            <a:br>
              <a:rPr lang="en-US" b="0" dirty="0"/>
            </a:br>
            <a:r>
              <a:rPr lang="en-US" b="0" u="sng" dirty="0">
                <a:hlinkClick r:id="rId2"/>
              </a:rPr>
              <a:t>deckman.liz@dorsey.com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0" indent="0">
              <a:buNone/>
            </a:pPr>
            <a:r>
              <a:rPr lang="en-US" sz="2800" dirty="0"/>
              <a:t>A. Melinda Maher </a:t>
            </a:r>
            <a:br>
              <a:rPr lang="en-US" sz="2800" dirty="0"/>
            </a:br>
            <a:r>
              <a:rPr lang="en-US" b="0" dirty="0"/>
              <a:t>Dorsey &amp; Whitney │Minneapolis</a:t>
            </a:r>
            <a:br>
              <a:rPr lang="en-US" b="0" dirty="0"/>
            </a:br>
            <a:r>
              <a:rPr lang="en-US" b="0" dirty="0"/>
              <a:t>Partner</a:t>
            </a:r>
            <a:br>
              <a:rPr lang="en-US" b="0" dirty="0"/>
            </a:br>
            <a:r>
              <a:rPr lang="en-US" b="0" dirty="0"/>
              <a:t>(612) 492-6082</a:t>
            </a:r>
            <a:br>
              <a:rPr lang="en-US" b="0" dirty="0"/>
            </a:br>
            <a:r>
              <a:rPr lang="en-US" b="0" u="sng" dirty="0">
                <a:hlinkClick r:id="rId3"/>
              </a:rPr>
              <a:t>maher.melinda@dorsey.com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165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Bob Seng </a:t>
            </a:r>
            <a:br>
              <a:rPr lang="en-US" sz="2800" dirty="0"/>
            </a:br>
            <a:r>
              <a:rPr lang="en-US" b="0" dirty="0"/>
              <a:t>Dorsey &amp; Whitney │Minneapolis </a:t>
            </a:r>
            <a:br>
              <a:rPr lang="en-US" b="0" dirty="0"/>
            </a:br>
            <a:r>
              <a:rPr lang="en-US" b="0" dirty="0"/>
              <a:t>Partner</a:t>
            </a:r>
            <a:br>
              <a:rPr lang="en-US" b="0" dirty="0"/>
            </a:br>
            <a:r>
              <a:rPr lang="en-US" b="0" dirty="0"/>
              <a:t>(612) 492-6071</a:t>
            </a:r>
            <a:br>
              <a:rPr lang="en-US" b="0" dirty="0"/>
            </a:br>
            <a:r>
              <a:rPr lang="en-US" b="0" u="sng" dirty="0">
                <a:hlinkClick r:id="rId4"/>
              </a:rPr>
              <a:t>seng.bob@dorsey.com</a:t>
            </a:r>
            <a:endParaRPr lang="en-US" b="0" u="sng" dirty="0"/>
          </a:p>
          <a:p>
            <a:pPr marL="0" indent="0">
              <a:buNone/>
            </a:pPr>
            <a:endParaRPr lang="en-US" sz="1000" b="0" u="sng" dirty="0"/>
          </a:p>
          <a:p>
            <a:pPr marL="0" indent="0">
              <a:buNone/>
            </a:pPr>
            <a:r>
              <a:rPr lang="en-US" sz="2800" dirty="0"/>
              <a:t>Holly A. Fistler 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b="0" dirty="0"/>
              <a:t>Dorsey &amp; Whitney │Minneapolis </a:t>
            </a:r>
            <a:br>
              <a:rPr lang="en-US" b="0" dirty="0"/>
            </a:br>
            <a:r>
              <a:rPr lang="en-US" b="0" dirty="0"/>
              <a:t>Associate</a:t>
            </a:r>
            <a:br>
              <a:rPr lang="en-US" b="0" dirty="0"/>
            </a:br>
            <a:r>
              <a:rPr lang="en-US" b="0" dirty="0"/>
              <a:t>(612) 492-6072</a:t>
            </a:r>
            <a:br>
              <a:rPr lang="en-US" b="0" dirty="0"/>
            </a:br>
            <a:r>
              <a:rPr lang="en-US" b="0" dirty="0">
                <a:hlinkClick r:id="rId5"/>
              </a:rPr>
              <a:t>fistler.holly@dorsey.com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49041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Tweet this event </a:t>
            </a:r>
            <a:r>
              <a:rPr lang="en-US" b="1" dirty="0" smtClean="0"/>
              <a:t>@</a:t>
            </a:r>
            <a:r>
              <a:rPr lang="en-US" b="1" dirty="0" err="1" smtClean="0"/>
              <a:t>dorseyERISA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Follow us on Twitter using </a:t>
            </a:r>
            <a:r>
              <a:rPr lang="en-US" b="1" dirty="0" smtClean="0"/>
              <a:t>#</a:t>
            </a:r>
            <a:r>
              <a:rPr lang="en-US" b="1" dirty="0" err="1" smtClean="0"/>
              <a:t>dorseyACA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05" y="5570689"/>
            <a:ext cx="69272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 &amp; Workflow for ACA reporting</a:t>
            </a:r>
          </a:p>
          <a:p>
            <a:r>
              <a:rPr lang="en-US" dirty="0" smtClean="0"/>
              <a:t>1094-C</a:t>
            </a:r>
          </a:p>
          <a:p>
            <a:pPr lvl="1"/>
            <a:r>
              <a:rPr lang="en-US" dirty="0" smtClean="0"/>
              <a:t>Controlled groups, Applicable Large Employers, ALE Members, Aggregated ALE Groups</a:t>
            </a:r>
          </a:p>
          <a:p>
            <a:pPr lvl="1"/>
            <a:r>
              <a:rPr lang="en-US" dirty="0" smtClean="0"/>
              <a:t>Authoritative Transmittals</a:t>
            </a:r>
          </a:p>
          <a:p>
            <a:pPr lvl="1"/>
            <a:r>
              <a:rPr lang="en-US" dirty="0" smtClean="0"/>
              <a:t>Line 22 </a:t>
            </a:r>
          </a:p>
          <a:p>
            <a:r>
              <a:rPr lang="en-US" dirty="0" smtClean="0"/>
              <a:t>1095-C</a:t>
            </a:r>
          </a:p>
          <a:p>
            <a:pPr lvl="1"/>
            <a:r>
              <a:rPr lang="en-US" dirty="0" smtClean="0"/>
              <a:t>Line 14</a:t>
            </a:r>
          </a:p>
          <a:p>
            <a:pPr lvl="1"/>
            <a:r>
              <a:rPr lang="en-US" dirty="0" smtClean="0"/>
              <a:t>Line 15</a:t>
            </a:r>
          </a:p>
          <a:p>
            <a:pPr lvl="1"/>
            <a:r>
              <a:rPr lang="en-US" dirty="0" smtClean="0"/>
              <a:t>Line 16</a:t>
            </a:r>
          </a:p>
        </p:txBody>
      </p:sp>
    </p:spTree>
    <p:extLst>
      <p:ext uri="{BB962C8B-B14F-4D97-AF65-F5344CB8AC3E}">
        <p14:creationId xmlns:p14="http://schemas.microsoft.com/office/powerpoint/2010/main" val="11066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&amp; 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Payroll vendor or system</a:t>
            </a:r>
          </a:p>
          <a:p>
            <a:r>
              <a:rPr lang="en-US" dirty="0" smtClean="0"/>
              <a:t>HRIS</a:t>
            </a:r>
          </a:p>
          <a:p>
            <a:r>
              <a:rPr lang="en-US" dirty="0" smtClean="0"/>
              <a:t>COBRA administrator</a:t>
            </a:r>
          </a:p>
          <a:p>
            <a:r>
              <a:rPr lang="en-US" dirty="0" smtClean="0"/>
              <a:t>Health Plan TPA</a:t>
            </a:r>
          </a:p>
          <a:p>
            <a:r>
              <a:rPr lang="en-US" dirty="0" smtClean="0"/>
              <a:t>ACA reporting vendor</a:t>
            </a:r>
          </a:p>
          <a:p>
            <a:r>
              <a:rPr lang="en-US" dirty="0" smtClean="0"/>
              <a:t>Build a grid?</a:t>
            </a:r>
          </a:p>
          <a:p>
            <a:r>
              <a:rPr lang="en-US" dirty="0" smtClean="0"/>
              <a:t>BAAs?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1094-C – Cover Sheet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The 1094-C demonstrates compliance with the Employer Mandate</a:t>
            </a:r>
          </a:p>
          <a:p>
            <a:r>
              <a:rPr lang="en-US" dirty="0" smtClean="0"/>
              <a:t>The 1094-C serves as a Transmittal form for individual Forms 1095-C when they go to the IRS</a:t>
            </a:r>
          </a:p>
          <a:p>
            <a:r>
              <a:rPr lang="en-US" dirty="0" smtClean="0"/>
              <a:t>The 1094-C contains Controlled Group / Aggregated Large Employer Group information for the IRS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5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Foreshadowing – 1095-C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The 1095-C is a little like a Form W-2</a:t>
            </a:r>
          </a:p>
          <a:p>
            <a:r>
              <a:rPr lang="en-US" dirty="0" smtClean="0"/>
              <a:t>An employer subject to ACA will issue several Forms 1095-C to certain individuals</a:t>
            </a:r>
          </a:p>
          <a:p>
            <a:r>
              <a:rPr lang="en-US" dirty="0" smtClean="0"/>
              <a:t>The employer also files the Forms 1095-C with the IRS, using the 1094-C as a cover page</a:t>
            </a:r>
          </a:p>
          <a:p>
            <a:r>
              <a:rPr lang="en-US" dirty="0" smtClean="0"/>
              <a:t>Individual demonstrates compliance with Individual Mandate to IRS</a:t>
            </a:r>
          </a:p>
          <a:p>
            <a:r>
              <a:rPr lang="en-US" dirty="0" smtClean="0"/>
              <a:t>Information to IRS on offers of coverage that may affect subsidy eligibility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6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</a:t>
            </a:r>
            <a:endParaRPr lang="en-US" dirty="0"/>
          </a:p>
        </p:txBody>
      </p:sp>
      <p:pic>
        <p:nvPicPr>
          <p:cNvPr id="1026" name="Picture 2" descr="C:\Users\seng.bob\Desktop\1094cpicture 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57" y="1600200"/>
            <a:ext cx="6447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field_Bels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1DF"/>
      </a:accent1>
      <a:accent2>
        <a:srgbClr val="E3B000"/>
      </a:accent2>
      <a:accent3>
        <a:srgbClr val="085087"/>
      </a:accent3>
      <a:accent4>
        <a:srgbClr val="C15727"/>
      </a:accent4>
      <a:accent5>
        <a:srgbClr val="73984A"/>
      </a:accent5>
      <a:accent6>
        <a:srgbClr val="66241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1214</Words>
  <Application>Microsoft Office PowerPoint</Application>
  <PresentationFormat>On-screen Show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ACA Reporting: Preparing for 2016 Deadlines</vt:lpstr>
      <vt:lpstr>    Add Dorsey ERISA blog link  Tweet this event at #dorseyACA Follow us on Twitter using: @dorseyERISA  </vt:lpstr>
      <vt:lpstr>A few updates</vt:lpstr>
      <vt:lpstr>Pieces of ACA especially relevant for today</vt:lpstr>
      <vt:lpstr>Agenda for Today</vt:lpstr>
      <vt:lpstr>Administration &amp; Workflow</vt:lpstr>
      <vt:lpstr>1094-C – Cover Sheet</vt:lpstr>
      <vt:lpstr>Foreshadowing – 1095-C</vt:lpstr>
      <vt:lpstr>Compare &amp; Contrast</vt:lpstr>
      <vt:lpstr>1094-C – Find Your Controlled Group</vt:lpstr>
      <vt:lpstr>1094-C – Controlled Groups</vt:lpstr>
      <vt:lpstr>1094-C – Controlled Group Tips</vt:lpstr>
      <vt:lpstr>1094-C – Controlled Group Tips</vt:lpstr>
      <vt:lpstr>1094-C – Controlled Groups to Aggregated ALE Groups</vt:lpstr>
      <vt:lpstr>1094-C –  What it Means to be an Aggregated ALE Group</vt:lpstr>
      <vt:lpstr>1094-C – Aggregated ALE Group</vt:lpstr>
      <vt:lpstr>Aside – It’s 2015. Where are your Employees</vt:lpstr>
      <vt:lpstr>1094-C – ALE Member</vt:lpstr>
      <vt:lpstr>1094-C – ALE Member Responsibilities</vt:lpstr>
      <vt:lpstr>1094-C – Aggregated ALE Group</vt:lpstr>
      <vt:lpstr>1094-C Aggregated ALE Group</vt:lpstr>
      <vt:lpstr>1094-C – Applied Learning</vt:lpstr>
      <vt:lpstr>1094-C, Part I</vt:lpstr>
      <vt:lpstr>1094-C, Part II, Lines 19-21</vt:lpstr>
      <vt:lpstr>1094-C, Part II, Line 22</vt:lpstr>
      <vt:lpstr>1094-C, Part III</vt:lpstr>
      <vt:lpstr>1094-C, Part IV</vt:lpstr>
      <vt:lpstr>Cleanse the Palate (healthyeating.sfgate.com)</vt:lpstr>
      <vt:lpstr>And Start Thinking About Form 1095-C</vt:lpstr>
      <vt:lpstr>1095-C / Some Terms &amp; Rules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Examples – Form 1095-C, Lines 14-16</vt:lpstr>
      <vt:lpstr>Form 1095-C, Part III</vt:lpstr>
      <vt:lpstr>Questions</vt:lpstr>
    </vt:vector>
  </TitlesOfParts>
  <Company>Dorsey &amp; Whitney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Schmid, Taya</dc:creator>
  <cp:lastModifiedBy>Seng, Bob</cp:lastModifiedBy>
  <cp:revision>119</cp:revision>
  <cp:lastPrinted>2015-07-10T19:00:14Z</cp:lastPrinted>
  <dcterms:created xsi:type="dcterms:W3CDTF">2015-05-06T15:22:04Z</dcterms:created>
  <dcterms:modified xsi:type="dcterms:W3CDTF">2015-07-21T14:56:27Z</dcterms:modified>
</cp:coreProperties>
</file>